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6" r:id="rId5"/>
    <p:sldMasterId id="2147483687" r:id="rId6"/>
    <p:sldMasterId id="214748368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aleway"/>
      <p:regular r:id="rId68"/>
      <p:bold r:id="rId69"/>
      <p:italic r:id="rId70"/>
      <p:boldItalic r:id="rId71"/>
    </p:embeddedFont>
    <p:embeddedFont>
      <p:font typeface="Lato"/>
      <p:regular r:id="rId72"/>
      <p:bold r:id="rId73"/>
      <p:italic r:id="rId74"/>
      <p:boldItalic r:id="rId75"/>
    </p:embeddedFont>
    <p:embeddedFont>
      <p:font typeface="Helvetica Neue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6E8126-A0A2-44AB-9970-65E093479E39}">
  <a:tblStyle styleId="{456E8126-A0A2-44AB-9970-65E093479E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Lato-bold.fntdata"/><Relationship Id="rId72" Type="http://schemas.openxmlformats.org/officeDocument/2006/relationships/font" Target="fonts/Lato-regular.fntdata"/><Relationship Id="rId31" Type="http://schemas.openxmlformats.org/officeDocument/2006/relationships/slide" Target="slides/slide23.xml"/><Relationship Id="rId75" Type="http://schemas.openxmlformats.org/officeDocument/2006/relationships/font" Target="fonts/Lato-boldItalic.fntdata"/><Relationship Id="rId30" Type="http://schemas.openxmlformats.org/officeDocument/2006/relationships/slide" Target="slides/slide22.xml"/><Relationship Id="rId74" Type="http://schemas.openxmlformats.org/officeDocument/2006/relationships/font" Target="fonts/Lato-italic.fntdata"/><Relationship Id="rId33" Type="http://schemas.openxmlformats.org/officeDocument/2006/relationships/slide" Target="slides/slide25.xml"/><Relationship Id="rId77" Type="http://schemas.openxmlformats.org/officeDocument/2006/relationships/font" Target="fonts/HelveticaNeue-bold.fntdata"/><Relationship Id="rId32" Type="http://schemas.openxmlformats.org/officeDocument/2006/relationships/slide" Target="slides/slide24.xml"/><Relationship Id="rId76" Type="http://schemas.openxmlformats.org/officeDocument/2006/relationships/font" Target="fonts/HelveticaNeue-regular.fntdata"/><Relationship Id="rId35" Type="http://schemas.openxmlformats.org/officeDocument/2006/relationships/slide" Target="slides/slide27.xml"/><Relationship Id="rId79" Type="http://schemas.openxmlformats.org/officeDocument/2006/relationships/font" Target="fonts/HelveticaNeue-boldItalic.fntdata"/><Relationship Id="rId34" Type="http://schemas.openxmlformats.org/officeDocument/2006/relationships/slide" Target="slides/slide26.xml"/><Relationship Id="rId78" Type="http://schemas.openxmlformats.org/officeDocument/2006/relationships/font" Target="fonts/HelveticaNeue-italic.fntdata"/><Relationship Id="rId71" Type="http://schemas.openxmlformats.org/officeDocument/2006/relationships/font" Target="fonts/Raleway-boldItalic.fntdata"/><Relationship Id="rId70" Type="http://schemas.openxmlformats.org/officeDocument/2006/relationships/font" Target="fonts/Raleway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aleway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aleway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is.stanford.edu/files/2011-DataWrangling-IVJ.pdf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be4af09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be4af09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8 minutes too long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2-3 min of tech difficulties in the beginning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“Dirty data horror stories”: told only CHF 10k anecdote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Skipped Willy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Gave quick version of reCAPTCHA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 took exactly 45 min (incl. </a:t>
            </a:r>
            <a:r>
              <a:rPr lang="en"/>
              <a:t>t</a:t>
            </a:r>
            <a:r>
              <a:rPr lang="en"/>
              <a:t>ech difficulties in the beginning), did break then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a406f3d00_0_1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9a406f3d00_0_147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9" name="Google Shape;319;g9a406f3d0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6a764e62_2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176a764e62_2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g176a764e62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(you’re supposed to know this as a prereq)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76a764e62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76a764e62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SQL = structured query language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interface for doing stuff with relational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Extremely rich language; a lot of fun to puzzle together massive queries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76a764e62_2_3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76a764e62_2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176a764e62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POLL: Have you worked with SQL joins?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6c0afec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6c0afec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 are command line clients and GUIs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often most convenient: call from another PL (e.g., Python)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c0afec0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6c0afec0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6a764e62_2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76a764e62_2_6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76a764e62_2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76a764e62_2_6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c0afec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underestimate its power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works on Macs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Free afternoon? Read a tutorial</a:t>
            </a:r>
            <a:endParaRPr/>
          </a:p>
        </p:txBody>
      </p:sp>
      <p:sp>
        <p:nvSpPr>
          <p:cNvPr id="396" name="Google Shape;396;g26c0afec05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a406f3d00_0_1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9a406f3d00_0_157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04" name="Google Shape;404;g9a406f3d0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6a764e62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6a764e62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c0afec05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6c0afec05_0_28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16" name="Google Shape;416;g26c0afec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Both formats equivalent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JSON usually easier to read for humans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XML: nested tags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JSON: s</a:t>
            </a:r>
            <a:r>
              <a:rPr lang="en">
                <a:solidFill>
                  <a:schemeClr val="dk1"/>
                </a:solidFill>
              </a:rPr>
              <a:t>et of key/value pairs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Keys: strings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Values: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Leaves: primitive types: strings, number, boolean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JSON object (recursive! → tree), e.g., “address”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Arrays of JSON objects (or strings/numbers/booleans)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9a406f3d00_0_1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9a406f3d00_0_122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31" name="Google Shape;431;g9a406f3d0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92744b4b4_0_1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992744b4b4_0_140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42" name="Google Shape;442;g992744b4b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Relational: same entity may be spread across tables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 model: all together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allowing for repetitions, whereas in relational model, we can’t have a variable #cols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models are better suited for different kinds of processing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updating easier in doc model, since not spread out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Relationships between different entities more easily expressed in relational model (surprise…)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a0ece19bb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9a0ece19bb_0_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a406f3d00_0_1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9a406f3d00_0_167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63" name="Google Shape;463;g9a406f3d0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9a406f3d00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9a406f3d00_0_90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75" name="Google Shape;475;g9a406f3d0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 =~ how you think about the world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Models data as vertices and edges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Could also be written as tables as in relational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network model additionally comes with query language that lets you succinctly express graph relations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E.g., find path between Ireland and Island Records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(impossible in SQL)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We’ll see example later (Wikidata KG)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a0ece19b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9a0ece19b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9a0ece19bb_0_1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9a0ece19bb_0_1189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0" name="Google Shape;490;g9a0ece19bb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9a0ece19bb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(Order: structured → unstructured → semi-structured)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DB: constraints between tables, so everything is always nicely consistent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Cooking analogy: If you can go and pick ingredients from someone else’s shelves, or buy them in the store → great!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Much of the work done already by others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But when combining multiple sources, need to harmonize format → need to think about data models again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Sometimes need to go get your own data from the wild, unstructured world (→ we’ll quickly cover HTML scraping as an example)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9a0ece19bb_0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a406f3d0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9a406f3d00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3524b1a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3524b1a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a0ece19bb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9a0ece19bb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a406f3d0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9a406f3d00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a0ece19bb_0_850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9a0ece19bb_0_850:notes"/>
          <p:cNvSpPr/>
          <p:nvPr>
            <p:ph idx="2" type="sldImg"/>
          </p:nvPr>
        </p:nvSpPr>
        <p:spPr>
          <a:xfrm>
            <a:off x="136141" y="685057"/>
            <a:ext cx="65904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9a0ece19bb_0_858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“Also known as”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Screenshot is HTML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Here no need to bother about this fact, since info from page is available in much more easy-to-handle formats, e.g., JSON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(CLICK)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always the case: sometimes you need to bite the bullet and do “open-heart surgery” on raw HTML content</a:t>
            </a:r>
            <a:endParaRPr/>
          </a:p>
        </p:txBody>
      </p:sp>
      <p:sp>
        <p:nvSpPr>
          <p:cNvPr id="557" name="Google Shape;557;g9a0ece19bb_0_858:notes"/>
          <p:cNvSpPr/>
          <p:nvPr>
            <p:ph idx="2" type="sldImg"/>
          </p:nvPr>
        </p:nvSpPr>
        <p:spPr>
          <a:xfrm>
            <a:off x="136141" y="685057"/>
            <a:ext cx="65904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a0ece19bb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(please don’t download to ADA cluster…)</a:t>
            </a:r>
            <a:endParaRPr/>
          </a:p>
        </p:txBody>
      </p:sp>
      <p:sp>
        <p:nvSpPr>
          <p:cNvPr id="564" name="Google Shape;564;g9a0ece19bb_0_9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a0ece19bb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9a0ece19bb_0_9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a0ece19bb_0_891:notes"/>
          <p:cNvSpPr txBox="1"/>
          <p:nvPr>
            <p:ph idx="1" type="body"/>
          </p:nvPr>
        </p:nvSpPr>
        <p:spPr>
          <a:xfrm>
            <a:off x="687390" y="4344032"/>
            <a:ext cx="5483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00" lIns="86100" spcFirstLastPara="1" rIns="86100" wrap="square" tIns="861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“Sometimes you can find amazing things in the trash”</a:t>
            </a:r>
            <a:endParaRPr/>
          </a:p>
        </p:txBody>
      </p:sp>
      <p:sp>
        <p:nvSpPr>
          <p:cNvPr id="578" name="Google Shape;578;g9a0ece19bb_0_891:notes"/>
          <p:cNvSpPr/>
          <p:nvPr>
            <p:ph idx="2" type="sldImg"/>
          </p:nvPr>
        </p:nvSpPr>
        <p:spPr>
          <a:xfrm>
            <a:off x="136141" y="685057"/>
            <a:ext cx="65904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a0ece19bb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 man gotta do what a man gotta do… </a:t>
            </a:r>
            <a:endParaRPr/>
          </a:p>
        </p:txBody>
      </p:sp>
      <p:sp>
        <p:nvSpPr>
          <p:cNvPr id="587" name="Google Shape;587;g9a0ece19bb_0_9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9a0ece19bb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9a0ece19bb_0_1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a0ece19bb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a0ece19bb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0ece19bb_0_11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9a0ece19bb_0_1136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1" name="Google Shape;231;g9a0ece19bb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a0ece19bb_0_12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9a0ece19bb_0_1210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16" name="Google Shape;616;g9a0ece19bb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76a764e62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76a764e62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76a764e62_4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76a764e62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(to stay within the cooking analogy)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76a764e62_4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76a764e62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“Checks and balances”: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Automation to save you time and effort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Viz to see that you didn’t screw up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76a764e62_4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76a764e62_4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Horrible plot to put in 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-- but that’s exactly the 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it’s extremely ad-hoc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there’s no perfect recipe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to use common sense!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76a764e62_4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76a764e62_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76a764e62_4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76a764e62_4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“For your own perusal at home”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Just tell CHF 10,000 anecdote?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76a764e62_4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76a764e62_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HW1!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76a764e62_4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76a764e62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76a764e62_4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76a764e62_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rows and columns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Ask: why is the matrix symmetric?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a0ece19bb_0_11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9a0ece19bb_0_1168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53" name="Google Shape;253;g9a0ece19bb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76a764e62_4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76a764e62_4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info: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http://vis.stanford.edu/files/2011-DataWrangling-IVJ.pdf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992744b4b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992744b4b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Then: share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6a764e62_4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6a764e62_4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Hexagon vs. square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Color discontinuity: makes outlier spotting easier (no problem with middle plot here)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76a764e62_4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76a764e62_4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6c0afec0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6c0afec0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I’m amazed how I even managed to find Willy via Google when making these slides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</a:t>
            </a:r>
            <a:r>
              <a:rPr lang="en"/>
              <a:t>uckily, Uni Melbourne is ok with first names for email addresses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76a764e62_4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76a764e62_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slide might be a “duh” moment, but people often forget these steps!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76a764e62_4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76a764e62_4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6c0afec0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6c0afec0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State-of-the-art OCR can’t do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humans can, so use it as a test of whether user is a human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(CAPTCHA = Completely Automated Public Turing test to tell Computers and Humans Apart)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Beauty: two birds with one stone: test +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And when the system is compromised, everyone wins: OCR++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Two words, one with known ground truth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9a0ece19bb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9a0ece19bb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992744b4b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992744b4b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a406f3d00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9a406f3d00_0_28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5" name="Google Shape;275;g9a406f3d0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a406f3d00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9a406f3d00_0_21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82" name="Google Shape;282;g9a406f3d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reminder from your DB class (prereq for ADA)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Gray rectangles: entities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Yellow rhombi: relationships (with cardinalities)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Blue/red pills: attributes (for both entities and relationships; red: keys)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a406f3d00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9a406f3d00_0_44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98" name="Google Shape;298;g9a406f3d0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They are equivalent, can represent any dataset in any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processing the data is vastly simplified by representing the data in the most appropriate model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a406f3d00_0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9a406f3d00_0_66:notes"/>
          <p:cNvSpPr/>
          <p:nvPr>
            <p:ph idx="2" type="sldImg"/>
          </p:nvPr>
        </p:nvSpPr>
        <p:spPr>
          <a:xfrm>
            <a:off x="38258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0" name="Google Shape;310;g9a406f3d0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“d” in “httpd” for “daemon”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Not a real DB (no schema, no consistency), although it looks temptingly like one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~ benevolently formatted plain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2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25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idx="1" type="body"/>
          </p:nvPr>
        </p:nvSpPr>
        <p:spPr>
          <a:xfrm>
            <a:off x="566738" y="171450"/>
            <a:ext cx="80010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0" type="dt"/>
          </p:nvPr>
        </p:nvSpPr>
        <p:spPr>
          <a:xfrm>
            <a:off x="609600" y="4683919"/>
            <a:ext cx="19812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11" type="ftr"/>
          </p:nvPr>
        </p:nvSpPr>
        <p:spPr>
          <a:xfrm>
            <a:off x="2895600" y="4686300"/>
            <a:ext cx="3200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412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3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3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3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1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CC412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3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3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3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47763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57625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342850" y="250709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352712" y="127053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rtl="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3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3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3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" name="Google Shape;171;p34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3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3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3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8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4" name="Google Shape;194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4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40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40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9600"/>
              <a:buFont typeface="Lato"/>
              <a:buNone/>
              <a:defRPr sz="96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40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9500" y="314400"/>
            <a:ext cx="823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9500" y="1224603"/>
            <a:ext cx="82389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●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○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Font typeface="Helvetica Neue"/>
              <a:buChar char="■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3600"/>
              <a:buNone/>
              <a:defRPr sz="3600">
                <a:solidFill>
                  <a:srgbClr val="CC41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jp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orms.gle/B1djbTP6rB4CEriq6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tedolan.github.io/jq/" TargetMode="Externa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python.org/3/library/pickle.html" TargetMode="External"/><Relationship Id="rId4" Type="http://schemas.openxmlformats.org/officeDocument/2006/relationships/hyperlink" Target="https://docs.oracle.com/javase/7/docs/api/java/io/Serializable.html" TargetMode="External"/><Relationship Id="rId5" Type="http://schemas.openxmlformats.org/officeDocument/2006/relationships/hyperlink" Target="https://developers.google.com/protocol-buffers/" TargetMode="External"/><Relationship Id="rId6" Type="http://schemas.openxmlformats.org/officeDocument/2006/relationships/hyperlink" Target="https://avro.apache.org/" TargetMode="External"/><Relationship Id="rId7" Type="http://schemas.openxmlformats.org/officeDocument/2006/relationships/hyperlink" Target="https://parquet.apache.org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44.png"/><Relationship Id="rId7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.epfl.ch/ada2020-lec2-feedback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15.png"/><Relationship Id="rId5" Type="http://schemas.openxmlformats.org/officeDocument/2006/relationships/hyperlink" Target="https://en.wikipedia.org/wiki/San_Francisco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commoncrawl.org/" TargetMode="External"/><Relationship Id="rId4" Type="http://schemas.openxmlformats.org/officeDocument/2006/relationships/hyperlink" Target="https://en.wikipedia.org/wiki/Wget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ocs.python-requests.org/en/master/" TargetMode="External"/><Relationship Id="rId4" Type="http://schemas.openxmlformats.org/officeDocument/2006/relationships/hyperlink" Target="https://scrapy.org/" TargetMode="External"/><Relationship Id="rId5" Type="http://schemas.openxmlformats.org/officeDocument/2006/relationships/hyperlink" Target="http://www.crummy.com/software/BeautifulSoup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url.haxx.se/docs/httpscripting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44.png"/><Relationship Id="rId7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44.png"/><Relationship Id="rId7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hyperlink" Target="https://www.quora.com/What-is-the-research-source-behind-the-statement-Data-scientists-spend-up-to-80-of-their-time-on-data-wrangling-munging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jpg"/><Relationship Id="rId4" Type="http://schemas.openxmlformats.org/officeDocument/2006/relationships/image" Target="../media/image32.jpg"/><Relationship Id="rId5" Type="http://schemas.openxmlformats.org/officeDocument/2006/relationships/hyperlink" Target="https://www.youtube.com/watch?v=rX2Qcrqt_lI&amp;feature=youtu.be&amp;t=28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linkedin.com/pulse/dirty-data-horror-stories-when-michael" TargetMode="External"/><Relationship Id="rId4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44.png"/><Relationship Id="rId7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9.png"/><Relationship Id="rId12" Type="http://schemas.openxmlformats.org/officeDocument/2006/relationships/hyperlink" Target="https://dlab.epfl.ch/people/west/pub/West-White-Horvitz_WWW-13.pdf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go.epfl.ch/ada2020-lec2-feedbac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creen Shot 2017-05-29 at 10.29.02 PM.png" id="208" name="Google Shape;2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49" y="873025"/>
            <a:ext cx="3384251" cy="338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2"/>
          <p:cNvSpPr txBox="1"/>
          <p:nvPr/>
        </p:nvSpPr>
        <p:spPr>
          <a:xfrm>
            <a:off x="712450" y="112125"/>
            <a:ext cx="76533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Applied Data Analysis (CS401)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42"/>
          <p:cNvSpPr txBox="1"/>
          <p:nvPr/>
        </p:nvSpPr>
        <p:spPr>
          <a:xfrm>
            <a:off x="2680800" y="4317000"/>
            <a:ext cx="3782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Robert West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1" name="Google Shape;2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850" y="3860451"/>
            <a:ext cx="1228850" cy="12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/>
          <p:nvPr/>
        </p:nvSpPr>
        <p:spPr>
          <a:xfrm>
            <a:off x="4911075" y="1443450"/>
            <a:ext cx="38778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Lecture 2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Handling data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23 Sep 2020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3" name="Google Shape;2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00" y="4511602"/>
            <a:ext cx="1644925" cy="4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292500" y="1519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Q1: “How should I store my data on a computer?”</a:t>
            </a:r>
            <a:endParaRPr b="0"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Q2: “How do I think about the world?”</a:t>
            </a:r>
            <a:endParaRPr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225" y="4057950"/>
            <a:ext cx="1419576" cy="1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825" y="3278975"/>
            <a:ext cx="1105375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950" y="2567722"/>
            <a:ext cx="1682788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125" y="1933769"/>
            <a:ext cx="4502175" cy="4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1"/>
          <p:cNvSpPr/>
          <p:nvPr/>
        </p:nvSpPr>
        <p:spPr>
          <a:xfrm>
            <a:off x="384025" y="2514450"/>
            <a:ext cx="5870700" cy="9834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1"/>
          <p:cNvSpPr/>
          <p:nvPr/>
        </p:nvSpPr>
        <p:spPr>
          <a:xfrm>
            <a:off x="385650" y="1533650"/>
            <a:ext cx="5805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simple: one type of entity, all with the same attributes”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 model</a:t>
            </a:r>
            <a:endParaRPr b="1" sz="20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contains many types of entities, connected by relationships”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hierarchy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complex network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2"/>
          <p:cNvSpPr/>
          <p:nvPr/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2"/>
          <p:cNvSpPr/>
          <p:nvPr/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2"/>
          <p:cNvSpPr txBox="1"/>
          <p:nvPr>
            <p:ph idx="1" type="body"/>
          </p:nvPr>
        </p:nvSpPr>
        <p:spPr>
          <a:xfrm>
            <a:off x="457200" y="742950"/>
            <a:ext cx="7796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“The world contains many types of entities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connected by relationships”</a:t>
            </a:r>
            <a:endParaRPr i="0" sz="2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he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elational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odel is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biquitous:</a:t>
            </a:r>
            <a:endParaRPr i="0" sz="2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MySQL, 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PostgreSQL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, Oracle, DB2, SQL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ite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, …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You use it many times every day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ata represented as tables (“relations”) describing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entities,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relationships between entities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Most of the data we will use can be “reduced”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to the relational model</a:t>
            </a:r>
            <a:endParaRPr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52"/>
          <p:cNvSpPr txBox="1"/>
          <p:nvPr>
            <p:ph idx="12" type="sldNum"/>
          </p:nvPr>
        </p:nvSpPr>
        <p:spPr>
          <a:xfrm>
            <a:off x="6553200" y="49196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8" name="Google Shape;338;p52"/>
          <p:cNvGraphicFramePr/>
          <p:nvPr/>
        </p:nvGraphicFramePr>
        <p:xfrm>
          <a:off x="7815375" y="17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{456E8126-A0A2-44AB-9970-65E093479E39}</a:tableStyleId>
              </a:tblPr>
              <a:tblGrid>
                <a:gridCol w="382850"/>
                <a:gridCol w="859775"/>
              </a:tblGrid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Trump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Obama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39" name="Google Shape;339;p52"/>
          <p:cNvGraphicFramePr/>
          <p:nvPr/>
        </p:nvGraphicFramePr>
        <p:xfrm>
          <a:off x="7508025" y="356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{456E8126-A0A2-44AB-9970-65E093479E39}</a:tableStyleId>
              </a:tblPr>
              <a:tblGrid>
                <a:gridCol w="797075"/>
                <a:gridCol w="728075"/>
              </a:tblGrid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president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successor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40" name="Google Shape;340;p52"/>
          <p:cNvCxnSpPr/>
          <p:nvPr/>
        </p:nvCxnSpPr>
        <p:spPr>
          <a:xfrm flipH="1" rot="10800000">
            <a:off x="2501925" y="3045925"/>
            <a:ext cx="51978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52"/>
          <p:cNvCxnSpPr/>
          <p:nvPr/>
        </p:nvCxnSpPr>
        <p:spPr>
          <a:xfrm flipH="1" rot="10800000">
            <a:off x="5492600" y="4078663"/>
            <a:ext cx="1931700" cy="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52"/>
          <p:cNvSpPr txBox="1"/>
          <p:nvPr>
            <p:ph type="title"/>
          </p:nvPr>
        </p:nvSpPr>
        <p:spPr>
          <a:xfrm>
            <a:off x="292500" y="-5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647778" y="347350"/>
            <a:ext cx="7811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Processing data in the relational model: SQL</a:t>
            </a:r>
            <a:endParaRPr b="0"/>
          </a:p>
        </p:txBody>
      </p:sp>
      <p:sp>
        <p:nvSpPr>
          <p:cNvPr id="348" name="Google Shape;348;p53"/>
          <p:cNvSpPr txBox="1"/>
          <p:nvPr>
            <p:ph idx="1" type="body"/>
          </p:nvPr>
        </p:nvSpPr>
        <p:spPr>
          <a:xfrm>
            <a:off x="505225" y="1290975"/>
            <a:ext cx="8082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Declarative language for core data manipulations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You think about what you want, not how to compute it</a:t>
            </a:r>
            <a:endParaRPr/>
          </a:p>
        </p:txBody>
      </p:sp>
      <p:sp>
        <p:nvSpPr>
          <p:cNvPr id="349" name="Google Shape;349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925" y="2397400"/>
            <a:ext cx="5810153" cy="268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3624150" y="205975"/>
            <a:ext cx="189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37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 sz="3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5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4"/>
          <p:cNvSpPr/>
          <p:nvPr/>
        </p:nvSpPr>
        <p:spPr>
          <a:xfrm>
            <a:off x="385650" y="1533650"/>
            <a:ext cx="82374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We expect you to know SQL (basics of DBs a class prerequisite)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Need a refresher? → Watch/do online tutorials!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Key concepts: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Select (!), update, delete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Unique keys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Joins (inner, left outer, right outer, full)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Sorting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Aggregation (group by, count, min, max, avg, etc.)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810" y="2633850"/>
            <a:ext cx="2208616" cy="151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 rotWithShape="1">
          <a:blip r:embed="rId4">
            <a:alphaModFix/>
          </a:blip>
          <a:srcRect b="42582" l="58733" r="0" t="34014"/>
          <a:stretch/>
        </p:blipFill>
        <p:spPr>
          <a:xfrm>
            <a:off x="5848150" y="133825"/>
            <a:ext cx="3152475" cy="82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1411200" y="2711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SQL implementations</a:t>
            </a:r>
            <a:endParaRPr b="0" sz="3600"/>
          </a:p>
        </p:txBody>
      </p:sp>
      <p:sp>
        <p:nvSpPr>
          <p:cNvPr id="367" name="Google Shape;367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 result for mysql" id="368" name="Google Shape;3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75" y="1312638"/>
            <a:ext cx="2479261" cy="1279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qlite" id="369" name="Google Shape;3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75" y="2678650"/>
            <a:ext cx="2568575" cy="12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4878" y="1091550"/>
            <a:ext cx="4728422" cy="39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/>
          <p:nvPr>
            <p:ph type="title"/>
          </p:nvPr>
        </p:nvSpPr>
        <p:spPr>
          <a:xfrm>
            <a:off x="647766" y="4053350"/>
            <a:ext cx="1515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etc.</a:t>
            </a:r>
            <a:endParaRPr b="0"/>
          </a:p>
        </p:txBody>
      </p:sp>
      <p:sp>
        <p:nvSpPr>
          <p:cNvPr id="372" name="Google Shape;372;p55"/>
          <p:cNvSpPr/>
          <p:nvPr/>
        </p:nvSpPr>
        <p:spPr>
          <a:xfrm>
            <a:off x="4156375" y="2352327"/>
            <a:ext cx="1936800" cy="345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1411200" y="347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SQL and “SQL”</a:t>
            </a:r>
            <a:endParaRPr b="0" sz="3600"/>
          </a:p>
        </p:txBody>
      </p:sp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657625" y="1367175"/>
            <a:ext cx="7760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declarative-programming principles of SQL are widespread, even where it’s less obvious</a:t>
            </a:r>
            <a:endParaRPr/>
          </a:p>
        </p:txBody>
      </p:sp>
      <p:sp>
        <p:nvSpPr>
          <p:cNvPr id="379" name="Google Shape;379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“SQL”: 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Pandas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Python library)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57"/>
          <p:cNvSpPr txBox="1"/>
          <p:nvPr>
            <p:ph idx="1" type="body"/>
          </p:nvPr>
        </p:nvSpPr>
        <p:spPr>
          <a:xfrm>
            <a:off x="457200" y="1123950"/>
            <a:ext cx="8229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Similar to SQL (declarative), with additional elements of functional programming (map(), filter(), etc.)</a:t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SQL “table” ←→  Pandas “DataFrame”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Need intro? Come to Friday’s lab session!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Pandas vs. SQL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5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Pandas is lightweight and fast.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Nativel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y Python, i.e.,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ull SQL expressiveness plus the expressiveness of Python, especially for function evaluation.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Integration with plotting functions like Matplotlib.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0" sz="18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Pandas, t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ables must fit into memory.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No post-load indexing functionality: indices are built when a table is created.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No transactions, journaling, etc. (matters for parallel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applications)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Large, complex joins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are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slower.</a:t>
            </a:r>
            <a:endParaRPr i="0" sz="18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“SQL”: Unix command line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9"/>
          <p:cNvSpPr txBox="1"/>
          <p:nvPr/>
        </p:nvSpPr>
        <p:spPr>
          <a:xfrm>
            <a:off x="2078550" y="1354725"/>
            <a:ext cx="4986900" cy="3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cat users.txt \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awk ‘$2 &gt;= 18 &amp;&amp; $2 &lt;= 25’ \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join -1 1 -2 1 pages.txt - \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cut -f 4 \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sort \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uniq -c \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sort -k 1,1 -n -r \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| head -n 5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/>
          <p:nvPr>
            <p:ph type="title"/>
          </p:nvPr>
        </p:nvSpPr>
        <p:spPr>
          <a:xfrm>
            <a:off x="292500" y="1519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Q1: “How should I store my data on a computer?”</a:t>
            </a:r>
            <a:endParaRPr b="0"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Q2: “How do I think about the world?”</a:t>
            </a:r>
            <a:endParaRPr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7" name="Google Shape;4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225" y="4057950"/>
            <a:ext cx="1419576" cy="1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825" y="3278975"/>
            <a:ext cx="1105375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950" y="2567722"/>
            <a:ext cx="1682788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125" y="1933769"/>
            <a:ext cx="4502175" cy="4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0"/>
          <p:cNvSpPr/>
          <p:nvPr/>
        </p:nvSpPr>
        <p:spPr>
          <a:xfrm>
            <a:off x="384025" y="3481775"/>
            <a:ext cx="6045300" cy="7191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0"/>
          <p:cNvSpPr/>
          <p:nvPr/>
        </p:nvSpPr>
        <p:spPr>
          <a:xfrm>
            <a:off x="385650" y="1533650"/>
            <a:ext cx="5805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simple: one type of entity, all with the same attributes”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 model</a:t>
            </a:r>
            <a:endParaRPr b="1" sz="20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contains many types of entities, connected by relationships”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hierarchy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complex network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/>
        </p:nvSpPr>
        <p:spPr>
          <a:xfrm>
            <a:off x="303300" y="1096400"/>
            <a:ext cx="84135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Register</a:t>
            </a: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your teams (3 people) </a:t>
            </a:r>
            <a:r>
              <a:rPr lang="en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here</a:t>
            </a: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Wed 30 Sep</a:t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team member must individually complete form!</a:t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"/>
              <a:buChar char="●"/>
            </a:pPr>
            <a:r>
              <a:rPr b="1"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milestone P0</a:t>
            </a: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be released this Fri 25 Sep, due on Fri 2 Oct</a:t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Friday’s lab session: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○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Intro to Pandas (very important for Homework 1 and rest of course)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4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Announcements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type="title"/>
          </p:nvPr>
        </p:nvSpPr>
        <p:spPr>
          <a:xfrm>
            <a:off x="457200" y="3042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61"/>
          <p:cNvSpPr/>
          <p:nvPr/>
        </p:nvSpPr>
        <p:spPr>
          <a:xfrm>
            <a:off x="385650" y="1152050"/>
            <a:ext cx="8080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hierarchy of entities”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0" name="Google Shape;4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400" y="324200"/>
            <a:ext cx="1780075" cy="13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 txBox="1"/>
          <p:nvPr/>
        </p:nvSpPr>
        <p:spPr>
          <a:xfrm>
            <a:off x="8094825" y="767125"/>
            <a:ext cx="1722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address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61"/>
          <p:cNvSpPr txBox="1"/>
          <p:nvPr/>
        </p:nvSpPr>
        <p:spPr>
          <a:xfrm>
            <a:off x="8323425" y="1212688"/>
            <a:ext cx="1722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treet,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ity,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country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61"/>
          <p:cNvSpPr/>
          <p:nvPr/>
        </p:nvSpPr>
        <p:spPr>
          <a:xfrm>
            <a:off x="385650" y="1685450"/>
            <a:ext cx="2547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XML format: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61"/>
          <p:cNvSpPr txBox="1"/>
          <p:nvPr/>
        </p:nvSpPr>
        <p:spPr>
          <a:xfrm>
            <a:off x="692177" y="2093900"/>
            <a:ext cx="33195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&lt;contact&gt;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&lt;id&gt;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656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&lt;/id&gt;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&lt;firstname&gt;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Chuck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&lt;/firstname&gt;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&lt;lastname&gt;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Smith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&lt;/lastname&gt;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(123) 555-0178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(890) 555-0133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&lt;street&gt;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Rue de l’Ale 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&lt;/street&gt;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&lt;city&gt;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Lausanne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&lt;/city&gt;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&lt;zip&gt;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1007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&lt;/zip&gt;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&lt;country&gt;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&lt;/country&gt;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&lt;/contact&gt;</a:t>
            </a:r>
            <a:endParaRPr b="1" sz="1050">
              <a:solidFill>
                <a:srgbClr val="008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7637625" y="309925"/>
            <a:ext cx="1722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contact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3738450" y="1685450"/>
            <a:ext cx="2547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JSON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format: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4044977" y="2093900"/>
            <a:ext cx="33195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contact: {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id: 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656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irstname: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Chuck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astname: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Smith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hones: [“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(123) 555-0178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               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(890) 555-0133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”],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ddress: {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street: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Rue de l’Ale 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ity: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Lausanne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z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ip: 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1007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ountry: “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b="1" sz="1050">
              <a:solidFill>
                <a:srgbClr val="008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62"/>
          <p:cNvSpPr/>
          <p:nvPr/>
        </p:nvSpPr>
        <p:spPr>
          <a:xfrm>
            <a:off x="76200" y="1609852"/>
            <a:ext cx="3042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62"/>
          <p:cNvSpPr txBox="1"/>
          <p:nvPr/>
        </p:nvSpPr>
        <p:spPr>
          <a:xfrm>
            <a:off x="311177" y="2017700"/>
            <a:ext cx="33195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&lt;contact&gt;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&lt;id&gt;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656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&lt;/id&gt;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&lt;firstname&gt;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Chuck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&lt;/firstname&gt;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&lt;lastname&gt;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Smith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&lt;/lastname&gt;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(123) 555-0178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(890) 555-0133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&lt;street&gt;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Rue de l’Ale 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&lt;/street&gt;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&lt;city&gt;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Lausanne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&lt;/city&gt;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&lt;zip&gt;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1007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&lt;/zip&gt;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&lt;country&gt;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&lt;/country&gt;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&lt;/contact&gt;</a:t>
            </a:r>
            <a:endParaRPr b="1" sz="1050">
              <a:solidFill>
                <a:srgbClr val="008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2"/>
          <p:cNvSpPr/>
          <p:nvPr/>
        </p:nvSpPr>
        <p:spPr>
          <a:xfrm>
            <a:off x="683825" y="2933100"/>
            <a:ext cx="2657400" cy="416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062" y="2599550"/>
            <a:ext cx="3179938" cy="25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2"/>
          <p:cNvSpPr txBox="1"/>
          <p:nvPr/>
        </p:nvSpPr>
        <p:spPr>
          <a:xfrm>
            <a:off x="3708625" y="321100"/>
            <a:ext cx="5329800" cy="2298000"/>
          </a:xfrm>
          <a:prstGeom prst="rect">
            <a:avLst/>
          </a:prstGeom>
          <a:solidFill>
            <a:srgbClr val="FFFFFF">
              <a:alpha val="76540"/>
            </a:srgbClr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CHAT ROULETTE!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Think for 1 minute: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If we want to use a relational DB (e.g., MySQL)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instead of XML, how can we store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2 phone numbers for the same person?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●"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Then: chat with a fellow student for 3 minutes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85725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○"/>
            </a:pPr>
            <a:r>
              <a:rPr lang="en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Rolex Forum: Talk to neighbor (priority: left, right)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1" marL="857250" rtl="0" algn="l">
              <a:spcBef>
                <a:spcPts val="0"/>
              </a:spcBef>
              <a:spcAft>
                <a:spcPts val="0"/>
              </a:spcAft>
              <a:buSzPts val="1300"/>
              <a:buFont typeface="Helvetica Neue"/>
              <a:buChar char="○"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Zoom: You’ll be randomized into small </a:t>
            </a:r>
            <a:r>
              <a:rPr b="1" lang="en" sz="1300">
                <a:latin typeface="Helvetica Neue"/>
                <a:ea typeface="Helvetica Neue"/>
                <a:cs typeface="Helvetica Neue"/>
                <a:sym typeface="Helvetica Neue"/>
              </a:rPr>
              <a:t>“breakout rooms”</a:t>
            </a:r>
            <a:endParaRPr b="1"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 txBox="1"/>
          <p:nvPr>
            <p:ph type="title"/>
          </p:nvPr>
        </p:nvSpPr>
        <p:spPr>
          <a:xfrm>
            <a:off x="457200" y="4566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 to chat roulette puzzle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6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46" name="Google Shape;446;p63"/>
          <p:cNvGraphicFramePr/>
          <p:nvPr/>
        </p:nvGraphicFramePr>
        <p:xfrm>
          <a:off x="4970750" y="236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{456E8126-A0A2-44AB-9970-65E093479E39}</a:tableStyleId>
              </a:tblPr>
              <a:tblGrid>
                <a:gridCol w="503625"/>
                <a:gridCol w="692025"/>
                <a:gridCol w="692025"/>
              </a:tblGrid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first 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...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Chuck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7" name="Google Shape;447;p63"/>
          <p:cNvGraphicFramePr/>
          <p:nvPr/>
        </p:nvGraphicFramePr>
        <p:xfrm>
          <a:off x="7107775" y="236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{456E8126-A0A2-44AB-9970-65E093479E39}</a:tableStyleId>
              </a:tblPr>
              <a:tblGrid>
                <a:gridCol w="717850"/>
                <a:gridCol w="986400"/>
              </a:tblGrid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phone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(123) 555-0178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(890) 555-0133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8" name="Google Shape;448;p63"/>
          <p:cNvSpPr/>
          <p:nvPr/>
        </p:nvSpPr>
        <p:spPr>
          <a:xfrm>
            <a:off x="4800600" y="1762250"/>
            <a:ext cx="41301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Same in relational model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63"/>
          <p:cNvSpPr/>
          <p:nvPr/>
        </p:nvSpPr>
        <p:spPr>
          <a:xfrm>
            <a:off x="76200" y="1609852"/>
            <a:ext cx="3042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0" name="Google Shape;450;p63"/>
          <p:cNvSpPr txBox="1"/>
          <p:nvPr/>
        </p:nvSpPr>
        <p:spPr>
          <a:xfrm>
            <a:off x="311177" y="2017700"/>
            <a:ext cx="33195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&lt;contact&gt;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&lt;id&gt;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656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&lt;/id&gt;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&lt;firstname&gt;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Chuck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&lt;/firstname&gt;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&lt;lastname&gt;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Smith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&lt;/lastname&gt;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(123) 555-0178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&lt;phone&gt;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(890) 555-0133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&lt;/phone&gt;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&lt;street&gt;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Rue de l’Ale 8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&lt;/street&gt;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&lt;city&gt;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Lausanne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&lt;/city&gt;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&lt;zip&gt;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1007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&lt;/zip&gt;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&lt;country&gt;</a:t>
            </a: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&lt;/country&gt;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&lt;/address&gt;</a:t>
            </a:r>
            <a:br>
              <a:rPr lang="en" sz="105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" sz="1050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&lt;/contact&gt;</a:t>
            </a:r>
            <a:endParaRPr b="1" sz="1050">
              <a:solidFill>
                <a:srgbClr val="008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3"/>
          <p:cNvSpPr/>
          <p:nvPr/>
        </p:nvSpPr>
        <p:spPr>
          <a:xfrm>
            <a:off x="683825" y="2933100"/>
            <a:ext cx="2657400" cy="416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Processing XML and JSON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6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Document</a:t>
            </a:r>
            <a:r>
              <a:rPr i="0"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structure = tree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Processing via tree traversal (depth- or breadth-</a:t>
            </a: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search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•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Or use proper query language, such as implemented by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jq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0" sz="20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ntu.edu.sg/home/ehchua/programming/java/images/XML_RomTree.png" id="458" name="Google Shape;45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5705" y="2437209"/>
            <a:ext cx="6315000" cy="24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/>
          <p:nvPr>
            <p:ph type="title"/>
          </p:nvPr>
        </p:nvSpPr>
        <p:spPr>
          <a:xfrm>
            <a:off x="292500" y="1519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Q1: “How should I store my data on a computer?”</a:t>
            </a:r>
            <a:endParaRPr b="0"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Q2: “How do I think about the world?”</a:t>
            </a:r>
            <a:endParaRPr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6" name="Google Shape;4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225" y="4057950"/>
            <a:ext cx="1419576" cy="1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825" y="3278975"/>
            <a:ext cx="1105375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950" y="2567722"/>
            <a:ext cx="1682788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125" y="1933769"/>
            <a:ext cx="4502175" cy="4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5"/>
          <p:cNvSpPr/>
          <p:nvPr/>
        </p:nvSpPr>
        <p:spPr>
          <a:xfrm>
            <a:off x="384025" y="4167575"/>
            <a:ext cx="7489800" cy="7191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5"/>
          <p:cNvSpPr/>
          <p:nvPr/>
        </p:nvSpPr>
        <p:spPr>
          <a:xfrm>
            <a:off x="385650" y="1533650"/>
            <a:ext cx="5805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simple: one type of entity, all with the same attributes”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 model</a:t>
            </a:r>
            <a:endParaRPr b="1" sz="20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contains many types of entities, connected by relationships”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hierarchy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complex network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/>
          <p:nvPr/>
        </p:nvSpPr>
        <p:spPr>
          <a:xfrm>
            <a:off x="385650" y="1163700"/>
            <a:ext cx="82896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 world is a complex network of entities”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" name="Google Shape;478;p66"/>
          <p:cNvSpPr txBox="1"/>
          <p:nvPr>
            <p:ph type="title"/>
          </p:nvPr>
        </p:nvSpPr>
        <p:spPr>
          <a:xfrm>
            <a:off x="292500" y="151900"/>
            <a:ext cx="85590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9" name="Google Shape;4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325" y="1659275"/>
            <a:ext cx="4606000" cy="34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/>
          <p:nvPr>
            <p:ph idx="1" type="body"/>
          </p:nvPr>
        </p:nvSpPr>
        <p:spPr>
          <a:xfrm>
            <a:off x="457200" y="10477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Binary format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often the key to performance, </a:t>
            </a:r>
            <a:r>
              <a:rPr b="1" lang="en" sz="2200">
                <a:latin typeface="Helvetica Neue"/>
                <a:ea typeface="Helvetica Neue"/>
                <a:cs typeface="Helvetica Neue"/>
                <a:sym typeface="Helvetica Neue"/>
              </a:rPr>
              <a:t>avoiding expensive parsing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Modern binary formats support nested structures, various levels of schema enforcement, compression, etc.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Python </a:t>
            </a:r>
            <a:r>
              <a:rPr lang="en" sz="2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pickle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Java </a:t>
            </a:r>
            <a:r>
              <a:rPr lang="en" sz="2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Serializable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2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Protocol Buffers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(Google), </a:t>
            </a:r>
            <a:r>
              <a:rPr lang="en" sz="2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Avro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(supports schema evolution), </a:t>
            </a:r>
            <a:r>
              <a:rPr lang="en" sz="2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Parquet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(column-oriented), etc.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3429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CC412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→ Consider converting to a binary format at the beginning of your processing pipeline (especially when using “big data”)</a:t>
            </a:r>
            <a:endParaRPr sz="2200">
              <a:solidFill>
                <a:srgbClr val="CC412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p6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67"/>
          <p:cNvSpPr txBox="1"/>
          <p:nvPr>
            <p:ph type="title"/>
          </p:nvPr>
        </p:nvSpPr>
        <p:spPr>
          <a:xfrm>
            <a:off x="292500" y="1519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“How should I store my data on a computer?”</a:t>
            </a:r>
            <a:endParaRPr b="0"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—A word (or two) on binary formats</a:t>
            </a:r>
            <a:endParaRPr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8"/>
          <p:cNvSpPr txBox="1"/>
          <p:nvPr>
            <p:ph type="title"/>
          </p:nvPr>
        </p:nvSpPr>
        <p:spPr>
          <a:xfrm>
            <a:off x="457200" y="2280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Cooking with data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6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4" name="Google Shape;4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1" y="1797439"/>
            <a:ext cx="1653848" cy="110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50" y="422656"/>
            <a:ext cx="1653850" cy="12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51" y="3007906"/>
            <a:ext cx="1653850" cy="115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688238" y="1940711"/>
            <a:ext cx="2863148" cy="16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8"/>
          <p:cNvSpPr/>
          <p:nvPr/>
        </p:nvSpPr>
        <p:spPr>
          <a:xfrm>
            <a:off x="1974881" y="1184175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8"/>
          <p:cNvSpPr/>
          <p:nvPr/>
        </p:nvSpPr>
        <p:spPr>
          <a:xfrm>
            <a:off x="1955056" y="2357638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8"/>
          <p:cNvSpPr/>
          <p:nvPr/>
        </p:nvSpPr>
        <p:spPr>
          <a:xfrm>
            <a:off x="1974881" y="3531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68"/>
          <p:cNvSpPr/>
          <p:nvPr/>
        </p:nvSpPr>
        <p:spPr>
          <a:xfrm>
            <a:off x="6318281" y="2388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1881" y="1504889"/>
            <a:ext cx="3144000" cy="209438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8"/>
          <p:cNvSpPr txBox="1"/>
          <p:nvPr>
            <p:ph type="title"/>
          </p:nvPr>
        </p:nvSpPr>
        <p:spPr>
          <a:xfrm>
            <a:off x="70792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3: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4" name="Google Shape;504;p68"/>
          <p:cNvCxnSpPr/>
          <p:nvPr/>
        </p:nvCxnSpPr>
        <p:spPr>
          <a:xfrm rot="10800000">
            <a:off x="2938000" y="3647875"/>
            <a:ext cx="4304100" cy="99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68"/>
          <p:cNvCxnSpPr/>
          <p:nvPr/>
        </p:nvCxnSpPr>
        <p:spPr>
          <a:xfrm rot="10800000">
            <a:off x="6700250" y="2999225"/>
            <a:ext cx="656100" cy="157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68"/>
          <p:cNvSpPr/>
          <p:nvPr/>
        </p:nvSpPr>
        <p:spPr>
          <a:xfrm>
            <a:off x="68675" y="274853"/>
            <a:ext cx="1998900" cy="48000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8"/>
          <p:cNvSpPr txBox="1"/>
          <p:nvPr>
            <p:ph type="title"/>
          </p:nvPr>
        </p:nvSpPr>
        <p:spPr>
          <a:xfrm>
            <a:off x="-74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2: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sources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p68"/>
          <p:cNvSpPr txBox="1"/>
          <p:nvPr>
            <p:ph type="title"/>
          </p:nvPr>
        </p:nvSpPr>
        <p:spPr>
          <a:xfrm>
            <a:off x="2927400" y="4419100"/>
            <a:ext cx="3289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9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Data 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ources at Web 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ompanies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69"/>
          <p:cNvSpPr txBox="1"/>
          <p:nvPr>
            <p:ph idx="1" type="body"/>
          </p:nvPr>
        </p:nvSpPr>
        <p:spPr>
          <a:xfrm>
            <a:off x="457200" y="1200150"/>
            <a:ext cx="82296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6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Examples from Facebook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Application databases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Web server logs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Event logs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API server logs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Ad server logs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Search server logs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Advertisement landing page content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Wikipedia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8284" lvl="1" marL="742950" marR="0" rtl="0" algn="l">
              <a:lnSpc>
                <a:spcPct val="90000"/>
              </a:lnSpc>
              <a:spcBef>
                <a:spcPts val="518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Helvetica Neue"/>
              <a:buChar char="–"/>
            </a:pPr>
            <a:r>
              <a:rPr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Images and video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69"/>
          <p:cNvSpPr/>
          <p:nvPr/>
        </p:nvSpPr>
        <p:spPr>
          <a:xfrm>
            <a:off x="5510788" y="1685669"/>
            <a:ext cx="173100" cy="319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9"/>
          <p:cNvSpPr txBox="1"/>
          <p:nvPr/>
        </p:nvSpPr>
        <p:spPr>
          <a:xfrm>
            <a:off x="5787072" y="1481537"/>
            <a:ext cx="3291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Structured data (with clear schema)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69"/>
          <p:cNvSpPr/>
          <p:nvPr/>
        </p:nvSpPr>
        <p:spPr>
          <a:xfrm>
            <a:off x="5456642" y="2202050"/>
            <a:ext cx="283200" cy="15783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9"/>
          <p:cNvSpPr txBox="1"/>
          <p:nvPr/>
        </p:nvSpPr>
        <p:spPr>
          <a:xfrm>
            <a:off x="5865350" y="2515750"/>
            <a:ext cx="3212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Semi-structured data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(“self-describing” structure; CSV etc.)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69"/>
          <p:cNvSpPr/>
          <p:nvPr/>
        </p:nvSpPr>
        <p:spPr>
          <a:xfrm>
            <a:off x="5467392" y="3871150"/>
            <a:ext cx="283200" cy="1128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9"/>
          <p:cNvSpPr txBox="1"/>
          <p:nvPr/>
        </p:nvSpPr>
        <p:spPr>
          <a:xfrm>
            <a:off x="5865354" y="4222050"/>
            <a:ext cx="2741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Unstructured data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0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Another example: Wikipedia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7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4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200+ languages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Over 50 million entities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Mind-boggling richness of data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9" name="Google Shape;52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0" y="1764974"/>
            <a:ext cx="2188450" cy="19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44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Give us feedback on this lecture here: </a:t>
            </a:r>
            <a:r>
              <a:rPr lang="en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https://go.epfl.ch/ada2020-lec2-feedback</a:t>
            </a: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 form available for each lecture and lab session</a:t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Is it nicer to follow the lecture online or offline?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387179" cy="508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1"/>
          <p:cNvPicPr preferRelativeResize="0"/>
          <p:nvPr/>
        </p:nvPicPr>
        <p:blipFill rotWithShape="1">
          <a:blip r:embed="rId4">
            <a:alphaModFix/>
          </a:blip>
          <a:srcRect b="35612" l="13763" r="0" t="0"/>
          <a:stretch/>
        </p:blipFill>
        <p:spPr>
          <a:xfrm>
            <a:off x="3352875" y="3148925"/>
            <a:ext cx="5508251" cy="14069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" name="Google Shape;537;p71"/>
          <p:cNvSpPr txBox="1"/>
          <p:nvPr/>
        </p:nvSpPr>
        <p:spPr>
          <a:xfrm>
            <a:off x="7128125" y="988175"/>
            <a:ext cx="23817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2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Wikipedia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4" name="Google Shape;5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0" y="1764974"/>
            <a:ext cx="2188450" cy="19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2"/>
          <p:cNvSpPr txBox="1"/>
          <p:nvPr>
            <p:ph idx="1" type="body"/>
          </p:nvPr>
        </p:nvSpPr>
        <p:spPr>
          <a:xfrm>
            <a:off x="2410099" y="1214775"/>
            <a:ext cx="6694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How to work with Wikipedia?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500"/>
              <a:buFont typeface="Helvetica Neue"/>
              <a:buChar char="-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XML dumps with wiki markup, SQL database dumps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Issues: Unicode, 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size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, recency, etc.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-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To make your life easier: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AutoNum type="arabicParenBoth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Find projects on GitHub to help you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AutoNum type="arabicParenBoth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Use more structured versions (p.t.o.)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3"/>
          <p:cNvSpPr txBox="1"/>
          <p:nvPr>
            <p:ph idx="1" type="body"/>
          </p:nvPr>
        </p:nvSpPr>
        <p:spPr>
          <a:xfrm>
            <a:off x="351925" y="1084050"/>
            <a:ext cx="85431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250" lIns="82525" spcFirstLastPara="1" rIns="82525" wrap="square" tIns="41250">
            <a:noAutofit/>
          </a:bodyPr>
          <a:lstStyle/>
          <a:p>
            <a:pPr indent="-330200" lvl="0" marL="330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</a:pPr>
            <a: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“Database version” of Wikipedia</a:t>
            </a:r>
            <a:endParaRPr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3020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Helvetica Neue"/>
              <a:buChar char="•"/>
            </a:pPr>
            <a: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{fr:Suisse, de:Schweiz, it:Svizzera,</a:t>
            </a:r>
            <a:b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en:Switzerland, …} → Q39</a:t>
            </a:r>
            <a:endParaRPr sz="2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302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</a:pPr>
            <a:r>
              <a:rPr i="0" lang="en" sz="2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Both API access and full database dumps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302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</a:pP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Available as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–"/>
            </a:pPr>
            <a:r>
              <a:rPr i="0" lang="en" sz="2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JSON </a:t>
            </a: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0" lang="en" sz="2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document model</a:t>
            </a: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30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–"/>
            </a:pPr>
            <a:r>
              <a:rPr i="0" lang="en" sz="2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RDF</a:t>
            </a: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 (network model)</a:t>
            </a:r>
            <a:endParaRPr i="0" sz="2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p73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2" name="Google Shape;55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089" y="-963925"/>
            <a:ext cx="19189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3"/>
          <p:cNvSpPr/>
          <p:nvPr/>
        </p:nvSpPr>
        <p:spPr>
          <a:xfrm>
            <a:off x="7261500" y="3797875"/>
            <a:ext cx="805200" cy="15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Wikidata</a:t>
            </a:r>
            <a:endParaRPr i="0" sz="36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4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0" name="Google Shape;5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0"/>
            <a:ext cx="65004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588" y="31199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200">
                <a:latin typeface="Helvetica Neue"/>
                <a:ea typeface="Helvetica Neue"/>
                <a:cs typeface="Helvetica Neue"/>
                <a:sym typeface="Helvetica Neue"/>
              </a:rPr>
              <a:t>Crawling and processing webpages: HTML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" name="Google Shape;567;p75"/>
          <p:cNvSpPr txBox="1"/>
          <p:nvPr>
            <p:ph idx="1" type="body"/>
          </p:nvPr>
        </p:nvSpPr>
        <p:spPr>
          <a:xfrm>
            <a:off x="457200" y="1200150"/>
            <a:ext cx="82296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lenty of bulk-downloadable HTML data:</a:t>
            </a:r>
            <a:endParaRPr sz="2200"/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</a:pPr>
            <a:r>
              <a:rPr i="0" lang="en" sz="2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Common Crawl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dataset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about 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1.82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billion web pages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-- huge!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(… but less than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0.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% of Google’s 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eb crawl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as of 2015)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145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TB, hosted on Amazon S3, also available for download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 but if you need a specific website: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use a</a:t>
            </a:r>
            <a:r>
              <a:rPr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crawler/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i="0" lang="en" sz="2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spider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: Apache Nutch, Storm, Heritrix 3, Scrapy, etc. (or simply </a:t>
            </a:r>
            <a:r>
              <a:rPr lang="en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wget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8" name="Google Shape;568;p75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Useful HTML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tools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Google Shape;574;p7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Requests  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http://docs.python-requests.org/en/master/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elegant and simple HTTP library for Python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Scrapy  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https://scrapy.org/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open-source framework to build Web crawlers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Beautiful Soup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i="0" lang="en" sz="2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http://www.crummy.com/software/BeautifulSoup/</a:t>
            </a:r>
            <a:r>
              <a:rPr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i="0" lang="en" sz="20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Python API for handling real HTML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Plain ol’ /regular/expres*ion/s… 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5" name="Google Shape;575;p76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7"/>
          <p:cNvSpPr txBox="1"/>
          <p:nvPr>
            <p:ph idx="1" type="body"/>
          </p:nvPr>
        </p:nvSpPr>
        <p:spPr>
          <a:xfrm>
            <a:off x="351925" y="779250"/>
            <a:ext cx="8530500" cy="4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250" lIns="82525" spcFirstLastPara="1" rIns="82525" wrap="square" tIns="41250">
            <a:noAutofit/>
          </a:bodyPr>
          <a:lstStyle/>
          <a:p>
            <a:pPr indent="-317500" lvl="0" marL="3302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Nuggets of structured information embedded</a:t>
            </a:r>
            <a:b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in (semantically) unstructured HTML</a:t>
            </a:r>
            <a:endParaRPr i="0" sz="2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1" name="Google Shape;581;p77"/>
          <p:cNvSpPr txBox="1"/>
          <p:nvPr>
            <p:ph type="title"/>
          </p:nvPr>
        </p:nvSpPr>
        <p:spPr>
          <a:xfrm>
            <a:off x="351924" y="133750"/>
            <a:ext cx="8275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250" lIns="82525" spcFirstLastPara="1" rIns="82525" wrap="square" tIns="412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3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Schema.org: microforma</a:t>
            </a:r>
            <a:r>
              <a:rPr lang="en" sz="3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ts for Web pages</a:t>
            </a:r>
            <a:endParaRPr i="0" sz="33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2" name="Google Shape;582;p77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917307"/>
            <a:ext cx="8475027" cy="217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525" y="1297976"/>
            <a:ext cx="3137600" cy="20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Web 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i="0" lang="en" sz="36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ervices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0" name="Google Shape;590;p7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Most large web sites today actively discourage screen-scraping to get their content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•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Instead: 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Web 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ervice APIs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, for </a:t>
            </a: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interoperable machine-to-machine interaction over a network</a:t>
            </a:r>
            <a:endParaRPr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•"/>
            </a:pP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preferred way to get data from online sources</a:t>
            </a:r>
            <a:endParaRPr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•"/>
            </a:pP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common framework: REST</a:t>
            </a:r>
            <a:endParaRPr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–"/>
            </a:pP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request a URL from the server via HTTP</a:t>
            </a:r>
            <a:endParaRPr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Helvetica Neue"/>
              <a:buChar char="–"/>
            </a:pPr>
            <a:r>
              <a:rPr lang="en" sz="2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server responds with a text file (e.g., JSON, XML, plain text)</a:t>
            </a:r>
            <a:endParaRPr sz="2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p78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REST example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79"/>
          <p:cNvSpPr txBox="1"/>
          <p:nvPr>
            <p:ph idx="12" type="sldNum"/>
          </p:nvPr>
        </p:nvSpPr>
        <p:spPr>
          <a:xfrm>
            <a:off x="6851525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79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← This resource is a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description of a user named Jane</a:t>
            </a:r>
            <a:endParaRPr i="0" sz="18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6230" lvl="0" marL="342900" marR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Requested by sending GET request for the resource’s URL, e.g., via </a:t>
            </a: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curl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curl http://www.example.org/users/jane/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6230" lvl="0" marL="342900" marR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If they need to modify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the resource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, they GET it, modify it, and PUT it back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6230" lvl="0" marL="342900" marR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href to the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ocation resource allows savvy clients to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get more</a:t>
            </a: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information with another simple GET request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6230" lvl="0" marL="342900" marR="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Implication: Clients cannot be too “thin”; need to understand resource formats!</a:t>
            </a:r>
            <a:endParaRPr i="0" sz="18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79"/>
          <p:cNvSpPr txBox="1"/>
          <p:nvPr/>
        </p:nvSpPr>
        <p:spPr>
          <a:xfrm>
            <a:off x="3350" y="999350"/>
            <a:ext cx="25755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"user": {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"name": "Jane",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"gender": "female",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"location": {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"href": "http://www.example.org/us/ny/new_york",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"text": "New York"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675" y="83300"/>
            <a:ext cx="2378025" cy="233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0"/>
          <p:cNvSpPr/>
          <p:nvPr/>
        </p:nvSpPr>
        <p:spPr>
          <a:xfrm>
            <a:off x="1274525" y="566654"/>
            <a:ext cx="4806900" cy="1878900"/>
          </a:xfrm>
          <a:prstGeom prst="wedgeRoundRectCallout">
            <a:avLst>
              <a:gd fmla="val 79992" name="adj1"/>
              <a:gd fmla="val 101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8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80"/>
          <p:cNvSpPr txBox="1"/>
          <p:nvPr/>
        </p:nvSpPr>
        <p:spPr>
          <a:xfrm>
            <a:off x="1431125" y="269951"/>
            <a:ext cx="45408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said, “What’s that?” and he said, “That’s </a:t>
            </a:r>
            <a:r>
              <a:rPr b="1" lang="en" sz="20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jazz</a:t>
            </a: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.” “How do you write that?” And he spelt it out. Somehow I saw my name in there, and I liked this word.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8" name="Google Shape;608;p80"/>
          <p:cNvSpPr txBox="1"/>
          <p:nvPr/>
        </p:nvSpPr>
        <p:spPr>
          <a:xfrm>
            <a:off x="1980575" y="1425"/>
            <a:ext cx="3036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Joe Z</a:t>
            </a: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awinul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9" name="Google Shape;60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400" y="2818650"/>
            <a:ext cx="1821538" cy="21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80"/>
          <p:cNvSpPr/>
          <p:nvPr/>
        </p:nvSpPr>
        <p:spPr>
          <a:xfrm>
            <a:off x="1267135" y="3233654"/>
            <a:ext cx="4806900" cy="1878900"/>
          </a:xfrm>
          <a:prstGeom prst="wedgeRoundRectCallout">
            <a:avLst>
              <a:gd fmla="val 79992" name="adj1"/>
              <a:gd fmla="val 101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0"/>
          <p:cNvSpPr txBox="1"/>
          <p:nvPr/>
        </p:nvSpPr>
        <p:spPr>
          <a:xfrm>
            <a:off x="1423735" y="2708354"/>
            <a:ext cx="454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said, “What’s that?” and he said, “That’s </a:t>
            </a:r>
            <a:r>
              <a:rPr b="1" lang="en" sz="20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</a:t>
            </a: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.” “How do you write that?” And he spelt it out. Somehow I saw my name in there, and I liked this word.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2" name="Google Shape;612;p80"/>
          <p:cNvSpPr txBox="1"/>
          <p:nvPr/>
        </p:nvSpPr>
        <p:spPr>
          <a:xfrm>
            <a:off x="1973185" y="2668425"/>
            <a:ext cx="3036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obert W</a:t>
            </a:r>
            <a:r>
              <a:rPr b="1" lang="en" sz="30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type="title"/>
          </p:nvPr>
        </p:nvSpPr>
        <p:spPr>
          <a:xfrm>
            <a:off x="457200" y="2280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Cooking with data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4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1" y="1797439"/>
            <a:ext cx="1653848" cy="110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50" y="422656"/>
            <a:ext cx="1653850" cy="12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51" y="3007906"/>
            <a:ext cx="1653850" cy="115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688238" y="1940711"/>
            <a:ext cx="2863148" cy="16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5"/>
          <p:cNvSpPr txBox="1"/>
          <p:nvPr>
            <p:ph type="title"/>
          </p:nvPr>
        </p:nvSpPr>
        <p:spPr>
          <a:xfrm>
            <a:off x="-74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sources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45"/>
          <p:cNvSpPr txBox="1"/>
          <p:nvPr>
            <p:ph type="title"/>
          </p:nvPr>
        </p:nvSpPr>
        <p:spPr>
          <a:xfrm>
            <a:off x="2927400" y="4419100"/>
            <a:ext cx="3289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1" name="Google Shape;241;p45"/>
          <p:cNvGrpSpPr/>
          <p:nvPr/>
        </p:nvGrpSpPr>
        <p:grpSpPr>
          <a:xfrm>
            <a:off x="1955056" y="1184175"/>
            <a:ext cx="5257825" cy="2795737"/>
            <a:chOff x="1955056" y="1184175"/>
            <a:chExt cx="5257825" cy="2795737"/>
          </a:xfrm>
        </p:grpSpPr>
        <p:sp>
          <p:nvSpPr>
            <p:cNvPr id="242" name="Google Shape;242;p45"/>
            <p:cNvSpPr/>
            <p:nvPr/>
          </p:nvSpPr>
          <p:spPr>
            <a:xfrm>
              <a:off x="1974881" y="1184175"/>
              <a:ext cx="894600" cy="44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45"/>
            <p:cNvSpPr/>
            <p:nvPr/>
          </p:nvSpPr>
          <p:spPr>
            <a:xfrm>
              <a:off x="1955056" y="2357638"/>
              <a:ext cx="894600" cy="44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45"/>
            <p:cNvSpPr/>
            <p:nvPr/>
          </p:nvSpPr>
          <p:spPr>
            <a:xfrm>
              <a:off x="1974881" y="3531112"/>
              <a:ext cx="894600" cy="44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45"/>
            <p:cNvSpPr/>
            <p:nvPr/>
          </p:nvSpPr>
          <p:spPr>
            <a:xfrm>
              <a:off x="6318281" y="2388112"/>
              <a:ext cx="894600" cy="448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6" name="Google Shape;246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21881" y="1504889"/>
              <a:ext cx="3144000" cy="20943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45"/>
          <p:cNvSpPr txBox="1"/>
          <p:nvPr>
            <p:ph type="title"/>
          </p:nvPr>
        </p:nvSpPr>
        <p:spPr>
          <a:xfrm>
            <a:off x="70792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3: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8" name="Google Shape;248;p45"/>
          <p:cNvCxnSpPr/>
          <p:nvPr/>
        </p:nvCxnSpPr>
        <p:spPr>
          <a:xfrm rot="10800000">
            <a:off x="2938000" y="3647875"/>
            <a:ext cx="4304100" cy="99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45"/>
          <p:cNvCxnSpPr/>
          <p:nvPr/>
        </p:nvCxnSpPr>
        <p:spPr>
          <a:xfrm rot="10800000">
            <a:off x="6700250" y="2999225"/>
            <a:ext cx="656100" cy="157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1"/>
          <p:cNvSpPr txBox="1"/>
          <p:nvPr>
            <p:ph type="title"/>
          </p:nvPr>
        </p:nvSpPr>
        <p:spPr>
          <a:xfrm>
            <a:off x="457200" y="2280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Cooking with data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Google Shape;619;p8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0" name="Google Shape;6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1" y="1797439"/>
            <a:ext cx="1653848" cy="110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50" y="422656"/>
            <a:ext cx="1653850" cy="12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51" y="3007906"/>
            <a:ext cx="1653850" cy="115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688238" y="1940711"/>
            <a:ext cx="2863148" cy="16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1"/>
          <p:cNvSpPr/>
          <p:nvPr/>
        </p:nvSpPr>
        <p:spPr>
          <a:xfrm>
            <a:off x="1974881" y="1184175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81"/>
          <p:cNvSpPr/>
          <p:nvPr/>
        </p:nvSpPr>
        <p:spPr>
          <a:xfrm>
            <a:off x="1955056" y="2357638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81"/>
          <p:cNvSpPr/>
          <p:nvPr/>
        </p:nvSpPr>
        <p:spPr>
          <a:xfrm>
            <a:off x="1974881" y="3531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81"/>
          <p:cNvSpPr/>
          <p:nvPr/>
        </p:nvSpPr>
        <p:spPr>
          <a:xfrm>
            <a:off x="6318281" y="2388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1881" y="1504889"/>
            <a:ext cx="3144000" cy="209438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1"/>
          <p:cNvSpPr txBox="1"/>
          <p:nvPr>
            <p:ph type="title"/>
          </p:nvPr>
        </p:nvSpPr>
        <p:spPr>
          <a:xfrm>
            <a:off x="70792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3: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Google Shape;630;p81"/>
          <p:cNvCxnSpPr/>
          <p:nvPr/>
        </p:nvCxnSpPr>
        <p:spPr>
          <a:xfrm rot="10800000">
            <a:off x="2938000" y="3647875"/>
            <a:ext cx="4304100" cy="99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81"/>
          <p:cNvCxnSpPr/>
          <p:nvPr/>
        </p:nvCxnSpPr>
        <p:spPr>
          <a:xfrm rot="10800000">
            <a:off x="6700250" y="2999225"/>
            <a:ext cx="656100" cy="157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81"/>
          <p:cNvSpPr/>
          <p:nvPr/>
        </p:nvSpPr>
        <p:spPr>
          <a:xfrm>
            <a:off x="7101975" y="4296427"/>
            <a:ext cx="1998900" cy="7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1"/>
          <p:cNvSpPr txBox="1"/>
          <p:nvPr>
            <p:ph type="title"/>
          </p:nvPr>
        </p:nvSpPr>
        <p:spPr>
          <a:xfrm>
            <a:off x="-74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sources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Google Shape;634;p81"/>
          <p:cNvSpPr txBox="1"/>
          <p:nvPr>
            <p:ph type="title"/>
          </p:nvPr>
        </p:nvSpPr>
        <p:spPr>
          <a:xfrm>
            <a:off x="2927400" y="4419100"/>
            <a:ext cx="3289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Working with raw data sucks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0" name="Google Shape;640;p8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Data comes in all shapes and sizes</a:t>
            </a:r>
            <a:b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CSV files, PDFs, SQL dumps, .jpg, … 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03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Different files have different formatting</a:t>
            </a:r>
            <a:b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– Empty string or space instead of NULL, extra header rows, character encoding, … 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03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  <a:t>“Dirty” data</a:t>
            </a:r>
            <a:br>
              <a:rPr lang="en" sz="29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U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nwanted anomalies, duplicates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1" name="Google Shape;641;p8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Raw data without thinking: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 recipe for disaster!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Google Shape;647;p8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4"/>
          <p:cNvSpPr txBox="1"/>
          <p:nvPr>
            <p:ph type="title"/>
          </p:nvPr>
        </p:nvSpPr>
        <p:spPr>
          <a:xfrm>
            <a:off x="3048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What is data wrangling?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3" name="Google Shape;653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84"/>
          <p:cNvSpPr txBox="1"/>
          <p:nvPr>
            <p:ph idx="1" type="body"/>
          </p:nvPr>
        </p:nvSpPr>
        <p:spPr>
          <a:xfrm>
            <a:off x="457200" y="13525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b="1" lang="en" sz="2800"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: extract and standardize the raw data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Combine multiple data sources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Clean data anomalies</a:t>
            </a:r>
            <a:endParaRPr b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 sz="2800">
                <a:latin typeface="Helvetica Neue"/>
                <a:ea typeface="Helvetica Neue"/>
                <a:cs typeface="Helvetica Neue"/>
                <a:sym typeface="Helvetica Neue"/>
              </a:rPr>
              <a:t>Strategy</a:t>
            </a:r>
            <a:r>
              <a:rPr lang="en" sz="2800">
                <a:latin typeface="Helvetica Neue"/>
                <a:ea typeface="Helvetica Neue"/>
                <a:cs typeface="Helvetica Neue"/>
                <a:sym typeface="Helvetica Neue"/>
              </a:rPr>
              <a:t>: Combine automation with interactive visualizations to aid in cleaning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1" lang="en" sz="2600">
                <a:latin typeface="Helvetica Neue"/>
                <a:ea typeface="Helvetica Neue"/>
                <a:cs typeface="Helvetica Neue"/>
                <a:sym typeface="Helvetica Neue"/>
              </a:rPr>
              <a:t>Outcome</a:t>
            </a:r>
            <a:r>
              <a:rPr lang="en" sz="2600">
                <a:latin typeface="Helvetica Neue"/>
                <a:ea typeface="Helvetica Neue"/>
                <a:cs typeface="Helvetica Neue"/>
                <a:sym typeface="Helvetica Neue"/>
              </a:rPr>
              <a:t>: Improve efficiency and scale of data importing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3429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5" name="Google Shape;6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325" y="106850"/>
            <a:ext cx="2133600" cy="1337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1" name="Google Shape;66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942" y="0"/>
            <a:ext cx="67497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5"/>
          <p:cNvSpPr txBox="1"/>
          <p:nvPr/>
        </p:nvSpPr>
        <p:spPr>
          <a:xfrm>
            <a:off x="168925" y="1199300"/>
            <a:ext cx="1655400" cy="30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Wrangling takes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between 50% and 80% of your time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[Source]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Types of data problems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8" name="Google Shape;668;p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Missing data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Incorrect data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Inconsistent representations of the same data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About 75% of data problems require human intervention (e.g., </a:t>
            </a: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experts,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crowdsourcing, etc.)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•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Tradeoff between cleaning data vs. over-sanitizing data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9" name="Google Shape;669;p8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 result for washing hands" id="670" name="Google Shape;67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375" y="3587800"/>
            <a:ext cx="2906774" cy="145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bsessive cleaning" id="671" name="Google Shape;67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775" y="3587797"/>
            <a:ext cx="2584975" cy="14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6"/>
          <p:cNvSpPr txBox="1"/>
          <p:nvPr/>
        </p:nvSpPr>
        <p:spPr>
          <a:xfrm>
            <a:off x="8247325" y="4020200"/>
            <a:ext cx="7194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link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7"/>
          <p:cNvSpPr txBox="1"/>
          <p:nvPr>
            <p:ph type="title"/>
          </p:nvPr>
        </p:nvSpPr>
        <p:spPr>
          <a:xfrm>
            <a:off x="1411200" y="347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“Dirty data” horror stories</a:t>
            </a:r>
            <a:endParaRPr b="0" sz="3600"/>
          </a:p>
        </p:txBody>
      </p:sp>
      <p:sp>
        <p:nvSpPr>
          <p:cNvPr id="678" name="Google Shape;678;p87"/>
          <p:cNvSpPr txBox="1"/>
          <p:nvPr>
            <p:ph idx="1" type="body"/>
          </p:nvPr>
        </p:nvSpPr>
        <p:spPr>
          <a:xfrm>
            <a:off x="2638825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“Dear Idiot” letter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17,000 men are pregnant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the crow flies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CHF 10,000 compute-cluster bill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[Source]</a:t>
            </a:r>
            <a:endParaRPr/>
          </a:p>
        </p:txBody>
      </p:sp>
      <p:sp>
        <p:nvSpPr>
          <p:cNvPr id="679" name="Google Shape;679;p8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0" name="Google Shape;68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1099"/>
            <a:ext cx="2400250" cy="180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Diagnosing data problems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6" name="Google Shape;686;p8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Visualizations and basic stats can convey issues in “raw” data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Different representations highlight different types of issues: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Outliers often stand out in the right kind of plot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○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Missing data will cause gaps or zero values in the right kind of plot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Helvetica Neue"/>
              <a:buChar char="●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Becomes increasingly difficult as data gets larger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Helvetica Neue"/>
              <a:buChar char="○"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Sampling to the rescue!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9"/>
          <p:cNvSpPr txBox="1"/>
          <p:nvPr>
            <p:ph type="title"/>
          </p:nvPr>
        </p:nvSpPr>
        <p:spPr>
          <a:xfrm>
            <a:off x="319500" y="314400"/>
            <a:ext cx="823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graph</a:t>
            </a:r>
            <a:endParaRPr/>
          </a:p>
        </p:txBody>
      </p:sp>
      <p:sp>
        <p:nvSpPr>
          <p:cNvPr id="693" name="Google Shape;693;p8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4" name="Google Shape;69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685" y="0"/>
            <a:ext cx="54025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0"/>
          <p:cNvSpPr txBox="1"/>
          <p:nvPr>
            <p:ph type="title"/>
          </p:nvPr>
        </p:nvSpPr>
        <p:spPr>
          <a:xfrm>
            <a:off x="319500" y="314400"/>
            <a:ext cx="823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view (1)</a:t>
            </a:r>
            <a:endParaRPr/>
          </a:p>
        </p:txBody>
      </p:sp>
      <p:sp>
        <p:nvSpPr>
          <p:cNvPr id="700" name="Google Shape;700;p90"/>
          <p:cNvSpPr txBox="1"/>
          <p:nvPr>
            <p:ph idx="1" type="body"/>
          </p:nvPr>
        </p:nvSpPr>
        <p:spPr>
          <a:xfrm>
            <a:off x="319500" y="1224600"/>
            <a:ext cx="28533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</a:t>
            </a:r>
            <a:r>
              <a:rPr lang="en" sz="1800"/>
              <a:t>utomatic permutation of rows and columns to highlight patterns of connectivity</a:t>
            </a:r>
            <a:endParaRPr sz="1800"/>
          </a:p>
        </p:txBody>
      </p:sp>
      <p:sp>
        <p:nvSpPr>
          <p:cNvPr id="701" name="Google Shape;701;p9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2" name="Google Shape;70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364" y="0"/>
            <a:ext cx="526877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title"/>
          </p:nvPr>
        </p:nvSpPr>
        <p:spPr>
          <a:xfrm>
            <a:off x="457200" y="228089"/>
            <a:ext cx="8229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Cooking with data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800" lIns="57600" spcFirstLastPara="1" rIns="57600" wrap="square" tIns="28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1" y="1797439"/>
            <a:ext cx="1653848" cy="110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50" y="422656"/>
            <a:ext cx="1653850" cy="12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51" y="3007906"/>
            <a:ext cx="1653850" cy="115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688238" y="1940711"/>
            <a:ext cx="2863148" cy="16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6"/>
          <p:cNvSpPr/>
          <p:nvPr/>
        </p:nvSpPr>
        <p:spPr>
          <a:xfrm>
            <a:off x="1974881" y="1184175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6"/>
          <p:cNvSpPr/>
          <p:nvPr/>
        </p:nvSpPr>
        <p:spPr>
          <a:xfrm>
            <a:off x="1955056" y="2357638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6"/>
          <p:cNvSpPr/>
          <p:nvPr/>
        </p:nvSpPr>
        <p:spPr>
          <a:xfrm>
            <a:off x="1974881" y="3531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6318281" y="2388112"/>
            <a:ext cx="894600" cy="4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6"/>
          <p:cNvSpPr txBox="1"/>
          <p:nvPr>
            <p:ph type="title"/>
          </p:nvPr>
        </p:nvSpPr>
        <p:spPr>
          <a:xfrm>
            <a:off x="-74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2: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sources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21881" y="1504889"/>
            <a:ext cx="3144000" cy="20943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 txBox="1"/>
          <p:nvPr>
            <p:ph type="title"/>
          </p:nvPr>
        </p:nvSpPr>
        <p:spPr>
          <a:xfrm>
            <a:off x="7079200" y="4419100"/>
            <a:ext cx="207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3:</a:t>
            </a:r>
            <a:endParaRPr b="0"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wrangling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8" name="Google Shape;268;p46"/>
          <p:cNvCxnSpPr/>
          <p:nvPr/>
        </p:nvCxnSpPr>
        <p:spPr>
          <a:xfrm rot="10800000">
            <a:off x="2938000" y="3647875"/>
            <a:ext cx="4304100" cy="99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6"/>
          <p:cNvCxnSpPr/>
          <p:nvPr/>
        </p:nvCxnSpPr>
        <p:spPr>
          <a:xfrm rot="10800000">
            <a:off x="6700250" y="2999225"/>
            <a:ext cx="656100" cy="157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46"/>
          <p:cNvSpPr/>
          <p:nvPr/>
        </p:nvSpPr>
        <p:spPr>
          <a:xfrm>
            <a:off x="2785425" y="1068488"/>
            <a:ext cx="3581400" cy="39759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6"/>
          <p:cNvSpPr txBox="1"/>
          <p:nvPr>
            <p:ph type="title"/>
          </p:nvPr>
        </p:nvSpPr>
        <p:spPr>
          <a:xfrm>
            <a:off x="2927400" y="4419100"/>
            <a:ext cx="3289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1: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1"/>
          <p:cNvSpPr txBox="1"/>
          <p:nvPr>
            <p:ph type="title"/>
          </p:nvPr>
        </p:nvSpPr>
        <p:spPr>
          <a:xfrm>
            <a:off x="319500" y="314400"/>
            <a:ext cx="823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view (2)</a:t>
            </a:r>
            <a:endParaRPr/>
          </a:p>
        </p:txBody>
      </p:sp>
      <p:sp>
        <p:nvSpPr>
          <p:cNvPr id="708" name="Google Shape;708;p91"/>
          <p:cNvSpPr txBox="1"/>
          <p:nvPr>
            <p:ph idx="1" type="body"/>
          </p:nvPr>
        </p:nvSpPr>
        <p:spPr>
          <a:xfrm>
            <a:off x="319500" y="1224600"/>
            <a:ext cx="3336000" cy="1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</a:t>
            </a:r>
            <a:r>
              <a:rPr lang="en" sz="1800"/>
              <a:t>ows and columns sorted in the order in which data was retrieved via the Facebook API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CC4125"/>
                </a:solidFill>
              </a:rPr>
              <a:t>Can you guess what’s going on here?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709" name="Google Shape;709;p9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0" name="Google Shape;71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692" y="0"/>
            <a:ext cx="49013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0"/>
            <a:ext cx="64293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9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7" name="Google Shape;717;p92"/>
          <p:cNvSpPr txBox="1"/>
          <p:nvPr/>
        </p:nvSpPr>
        <p:spPr>
          <a:xfrm>
            <a:off x="346975" y="585500"/>
            <a:ext cx="7228500" cy="3428100"/>
          </a:xfrm>
          <a:prstGeom prst="rect">
            <a:avLst/>
          </a:prstGeom>
          <a:solidFill>
            <a:srgbClr val="FFFFFF">
              <a:alpha val="76540"/>
            </a:srgbClr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CHAT ROULETTE!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Think for 1 minute: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What causes the white block</a:t>
            </a:r>
            <a:b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in the adjacency matrix?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Then: chat with a fellow student for 3 minutes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85725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Rolex Forum: Talk to neighbor (priority: left, right)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85725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Zoom: You’ll be randomized into small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“breakout rooms”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8" name="Google Shape;71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6829" y="178400"/>
            <a:ext cx="2456800" cy="2578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19" name="Google Shape;719;p92"/>
          <p:cNvCxnSpPr/>
          <p:nvPr/>
        </p:nvCxnSpPr>
        <p:spPr>
          <a:xfrm>
            <a:off x="5812450" y="1865625"/>
            <a:ext cx="2378400" cy="31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Viz at scale? Careful!</a:t>
            </a:r>
            <a:endParaRPr sz="3600"/>
          </a:p>
        </p:txBody>
      </p:sp>
      <p:sp>
        <p:nvSpPr>
          <p:cNvPr id="725" name="Google Shape;725;p9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6" name="Google Shape;7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5955"/>
            <a:ext cx="9143999" cy="2949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4"/>
          <p:cNvSpPr txBox="1"/>
          <p:nvPr>
            <p:ph idx="1" type="body"/>
          </p:nvPr>
        </p:nvSpPr>
        <p:spPr>
          <a:xfrm>
            <a:off x="152400" y="3463825"/>
            <a:ext cx="8229600" cy="13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Set values to zero?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Interpolate based on existing data?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Omit missing data?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2" name="Google Shape;732;p9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Dealing with missing data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3" name="Google Shape;733;p9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4" name="Google Shape;73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1650"/>
            <a:ext cx="9144000" cy="20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4"/>
          <p:cNvSpPr txBox="1"/>
          <p:nvPr/>
        </p:nvSpPr>
        <p:spPr>
          <a:xfrm>
            <a:off x="175525" y="942925"/>
            <a:ext cx="87987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U.S. census counts of people working as ‘‘farm laborers’’; values from 1890 are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missing due to records being burned in a fire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94"/>
          <p:cNvSpPr txBox="1"/>
          <p:nvPr>
            <p:ph idx="1" type="body"/>
          </p:nvPr>
        </p:nvSpPr>
        <p:spPr>
          <a:xfrm>
            <a:off x="4685400" y="3468525"/>
            <a:ext cx="4230300" cy="1567500"/>
          </a:xfrm>
          <a:prstGeom prst="rect">
            <a:avLst/>
          </a:prstGeom>
          <a:solidFill>
            <a:srgbClr val="FFE599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about domain and data collection should drive your choice!</a:t>
            </a:r>
            <a:endParaRPr sz="2500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3429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Inconsistent data: </a:t>
            </a: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“My name is Willy”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Google Shape;742;p9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3" name="Google Shape;74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1063378"/>
            <a:ext cx="4580990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95"/>
          <p:cNvPicPr preferRelativeResize="0"/>
          <p:nvPr/>
        </p:nvPicPr>
        <p:blipFill rotWithShape="1">
          <a:blip r:embed="rId4">
            <a:alphaModFix/>
          </a:blip>
          <a:srcRect b="0" l="7063" r="0" t="0"/>
          <a:stretch/>
        </p:blipFill>
        <p:spPr>
          <a:xfrm>
            <a:off x="3694100" y="2463700"/>
            <a:ext cx="8497899" cy="36894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5" name="Google Shape;745;p95"/>
          <p:cNvGraphicFramePr/>
          <p:nvPr/>
        </p:nvGraphicFramePr>
        <p:xfrm>
          <a:off x="5847488" y="106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{456E8126-A0A2-44AB-9970-65E093479E39}</a:tableStyleId>
              </a:tblPr>
              <a:tblGrid>
                <a:gridCol w="948350"/>
                <a:gridCol w="1303100"/>
              </a:tblGrid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First 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Last</a:t>
                      </a:r>
                      <a:r>
                        <a:rPr b="1" lang="en"/>
                        <a:t> name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Willy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NULL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Before you start analyzing your data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1" name="Google Shape;751;p9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2" name="Google Shape;752;p96"/>
          <p:cNvSpPr txBox="1"/>
          <p:nvPr>
            <p:ph idx="1" type="body"/>
          </p:nvPr>
        </p:nvSpPr>
        <p:spPr>
          <a:xfrm>
            <a:off x="457200" y="1200150"/>
            <a:ext cx="8229600" cy="3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40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“Do I have 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missing data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?” “If data were missing, how could I know?”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40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“Do I have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corrupted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 data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?” (May arise from measurement errors, wrong sampling strategies, etc.)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40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Parse/transform data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 into appropriate format for your specific analysis (see “Part 1: Data models”)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400"/>
              </a:spcBef>
              <a:spcAft>
                <a:spcPts val="0"/>
              </a:spcAft>
              <a:buSzPts val="2500"/>
              <a:buFont typeface="Helvetica Neue"/>
              <a:buChar char="●"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Don’t be surprised if you need to come back to this stage!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Desiderata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8" name="Google Shape;758;p9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It’s always ideal if you can put your hands on the 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code/documentation about the dataset 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you are analyzing (provenance)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3429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It’s always ideal if the provided 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data format is nicely parseable</a:t>
            </a:r>
            <a:r>
              <a:rPr lang="en" sz="2500">
                <a:latin typeface="Helvetica Neue"/>
                <a:ea typeface="Helvetica Neue"/>
                <a:cs typeface="Helvetica Neue"/>
                <a:sym typeface="Helvetica Neue"/>
              </a:rPr>
              <a:t> (otherwise you need regexes, or maybe even pay humans)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8"/>
          <p:cNvSpPr txBox="1"/>
          <p:nvPr>
            <p:ph idx="1" type="body"/>
          </p:nvPr>
        </p:nvSpPr>
        <p:spPr>
          <a:xfrm>
            <a:off x="6208050" y="1218075"/>
            <a:ext cx="28239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640"/>
              </a:spcBef>
              <a:spcAft>
                <a:spcPts val="160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Entire NY Times archive (since 1851) digitized as of 2015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5" name="Google Shape;765;p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Highly non-parseable data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6" name="Google Shape;766;p9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7" name="Google Shape;76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5" y="1200150"/>
            <a:ext cx="5853324" cy="37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150" y="2394400"/>
            <a:ext cx="4798850" cy="18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475" y="2869995"/>
            <a:ext cx="3619224" cy="172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394" y="1870250"/>
            <a:ext cx="3402381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6" name="Google Shape;776;p99"/>
          <p:cNvSpPr txBox="1"/>
          <p:nvPr>
            <p:ph idx="4294967295" type="title"/>
          </p:nvPr>
        </p:nvSpPr>
        <p:spPr>
          <a:xfrm>
            <a:off x="457200" y="-988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Example from Bob’s research (AD 2013)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7" name="Google Shape;777;p99"/>
          <p:cNvSpPr txBox="1"/>
          <p:nvPr>
            <p:ph idx="4294967295" type="title"/>
          </p:nvPr>
        </p:nvSpPr>
        <p:spPr>
          <a:xfrm>
            <a:off x="457200" y="510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Q: What do people eat when and where?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8" name="Google Shape;778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00" y="1218125"/>
            <a:ext cx="5240650" cy="392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729" y="1218125"/>
            <a:ext cx="5240650" cy="392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311" y="1210430"/>
            <a:ext cx="5240652" cy="393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800" y="1226275"/>
            <a:ext cx="5240675" cy="39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9878" y="1208899"/>
            <a:ext cx="5240650" cy="393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70850" y="599375"/>
            <a:ext cx="6020752" cy="38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98900" y="2548624"/>
            <a:ext cx="7285824" cy="19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9"/>
          <p:cNvSpPr txBox="1"/>
          <p:nvPr/>
        </p:nvSpPr>
        <p:spPr>
          <a:xfrm>
            <a:off x="5652350" y="4667075"/>
            <a:ext cx="49782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2"/>
              </a:rPr>
              <a:t>Paper with results and plots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Feedback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1" name="Google Shape;791;p100"/>
          <p:cNvSpPr txBox="1"/>
          <p:nvPr/>
        </p:nvSpPr>
        <p:spPr>
          <a:xfrm>
            <a:off x="303300" y="1166300"/>
            <a:ext cx="86628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Give us feedback on this lecture here: </a:t>
            </a:r>
            <a:r>
              <a:rPr lang="en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https://go.epfl.ch/ada2020-lec2-feedback</a:t>
            </a: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 form available for each lecture and lab session</a:t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did you (not) like about this lecture?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What was (not) well explained?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On what would you like more (fewer) details?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it nicer to follow the lecture online or offline?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2" name="Google Shape;792;p10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00" y="304800"/>
            <a:ext cx="9177503" cy="452551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/>
          <p:nvPr>
            <p:ph type="title"/>
          </p:nvPr>
        </p:nvSpPr>
        <p:spPr>
          <a:xfrm>
            <a:off x="457200" y="1894800"/>
            <a:ext cx="8229600" cy="2428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Bob’s definition:</a:t>
            </a: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data model specifies how you think about the world</a:t>
            </a:r>
            <a:endParaRPr b="0" sz="4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457200" y="1894800"/>
            <a:ext cx="82296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 1:</a:t>
            </a:r>
            <a:endParaRPr b="0" sz="4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 b="0" sz="4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185863"/>
            <a:ext cx="6477000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8"/>
          <p:cNvSpPr txBox="1"/>
          <p:nvPr>
            <p:ph type="title"/>
          </p:nvPr>
        </p:nvSpPr>
        <p:spPr>
          <a:xfrm>
            <a:off x="457200" y="151908"/>
            <a:ext cx="82296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Q: “How do you think about the world?”</a:t>
            </a:r>
            <a:endParaRPr b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A: “See my entity–relationship diagram!”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48"/>
          <p:cNvSpPr/>
          <p:nvPr/>
        </p:nvSpPr>
        <p:spPr>
          <a:xfrm>
            <a:off x="5333106" y="2823207"/>
            <a:ext cx="1185125" cy="574600"/>
          </a:xfrm>
          <a:custGeom>
            <a:rect b="b" l="l" r="r" t="t"/>
            <a:pathLst>
              <a:path extrusionOk="0" h="22984" w="47405">
                <a:moveTo>
                  <a:pt x="28723" y="1812"/>
                </a:moveTo>
                <a:cubicBezTo>
                  <a:pt x="21113" y="773"/>
                  <a:pt x="12396" y="-1686"/>
                  <a:pt x="5682" y="2044"/>
                </a:cubicBezTo>
                <a:cubicBezTo>
                  <a:pt x="1702" y="4256"/>
                  <a:pt x="-777" y="10195"/>
                  <a:pt x="329" y="14612"/>
                </a:cubicBezTo>
                <a:cubicBezTo>
                  <a:pt x="1798" y="20482"/>
                  <a:pt x="11056" y="21091"/>
                  <a:pt x="17086" y="21594"/>
                </a:cubicBezTo>
                <a:cubicBezTo>
                  <a:pt x="26819" y="22406"/>
                  <a:pt x="39923" y="25604"/>
                  <a:pt x="46178" y="18103"/>
                </a:cubicBezTo>
                <a:cubicBezTo>
                  <a:pt x="48673" y="15111"/>
                  <a:pt x="46810" y="8933"/>
                  <a:pt x="43618" y="6699"/>
                </a:cubicBezTo>
                <a:cubicBezTo>
                  <a:pt x="39240" y="3634"/>
                  <a:pt x="33369" y="2975"/>
                  <a:pt x="28025" y="2975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" name="Google Shape;288;p48"/>
          <p:cNvSpPr/>
          <p:nvPr/>
        </p:nvSpPr>
        <p:spPr>
          <a:xfrm>
            <a:off x="6470100" y="2286650"/>
            <a:ext cx="768050" cy="663300"/>
          </a:xfrm>
          <a:custGeom>
            <a:rect b="b" l="l" r="r" t="t"/>
            <a:pathLst>
              <a:path extrusionOk="0" h="26532" w="30722">
                <a:moveTo>
                  <a:pt x="0" y="26532"/>
                </a:moveTo>
                <a:cubicBezTo>
                  <a:pt x="11856" y="20012"/>
                  <a:pt x="21147" y="9561"/>
                  <a:pt x="30722" y="0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" name="Google Shape;289;p48"/>
          <p:cNvSpPr txBox="1"/>
          <p:nvPr>
            <p:ph type="title"/>
          </p:nvPr>
        </p:nvSpPr>
        <p:spPr>
          <a:xfrm>
            <a:off x="7085574" y="1842075"/>
            <a:ext cx="1089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</a:t>
            </a:r>
            <a:endParaRPr sz="2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48"/>
          <p:cNvSpPr txBox="1"/>
          <p:nvPr>
            <p:ph type="title"/>
          </p:nvPr>
        </p:nvSpPr>
        <p:spPr>
          <a:xfrm>
            <a:off x="6306064" y="4165300"/>
            <a:ext cx="1600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</a:t>
            </a:r>
            <a:endParaRPr sz="2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48"/>
          <p:cNvSpPr/>
          <p:nvPr/>
        </p:nvSpPr>
        <p:spPr>
          <a:xfrm>
            <a:off x="5485500" y="3873600"/>
            <a:ext cx="914798" cy="590976"/>
          </a:xfrm>
          <a:custGeom>
            <a:rect b="b" l="l" r="r" t="t"/>
            <a:pathLst>
              <a:path extrusionOk="0" h="22984" w="47405">
                <a:moveTo>
                  <a:pt x="28723" y="1812"/>
                </a:moveTo>
                <a:cubicBezTo>
                  <a:pt x="21113" y="773"/>
                  <a:pt x="12396" y="-1686"/>
                  <a:pt x="5682" y="2044"/>
                </a:cubicBezTo>
                <a:cubicBezTo>
                  <a:pt x="1702" y="4256"/>
                  <a:pt x="-777" y="10195"/>
                  <a:pt x="329" y="14612"/>
                </a:cubicBezTo>
                <a:cubicBezTo>
                  <a:pt x="1798" y="20482"/>
                  <a:pt x="11056" y="21091"/>
                  <a:pt x="17086" y="21594"/>
                </a:cubicBezTo>
                <a:cubicBezTo>
                  <a:pt x="26819" y="22406"/>
                  <a:pt x="39923" y="25604"/>
                  <a:pt x="46178" y="18103"/>
                </a:cubicBezTo>
                <a:cubicBezTo>
                  <a:pt x="48673" y="15111"/>
                  <a:pt x="46810" y="8933"/>
                  <a:pt x="43618" y="6699"/>
                </a:cubicBezTo>
                <a:cubicBezTo>
                  <a:pt x="39240" y="3634"/>
                  <a:pt x="33369" y="2975"/>
                  <a:pt x="28025" y="2975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Google Shape;292;p48"/>
          <p:cNvSpPr/>
          <p:nvPr/>
        </p:nvSpPr>
        <p:spPr>
          <a:xfrm>
            <a:off x="3404825" y="4329749"/>
            <a:ext cx="2080724" cy="426526"/>
          </a:xfrm>
          <a:custGeom>
            <a:rect b="b" l="l" r="r" t="t"/>
            <a:pathLst>
              <a:path extrusionOk="0" h="22984" w="47405">
                <a:moveTo>
                  <a:pt x="28723" y="1812"/>
                </a:moveTo>
                <a:cubicBezTo>
                  <a:pt x="21113" y="773"/>
                  <a:pt x="12396" y="-1686"/>
                  <a:pt x="5682" y="2044"/>
                </a:cubicBezTo>
                <a:cubicBezTo>
                  <a:pt x="1702" y="4256"/>
                  <a:pt x="-777" y="10195"/>
                  <a:pt x="329" y="14612"/>
                </a:cubicBezTo>
                <a:cubicBezTo>
                  <a:pt x="1798" y="20482"/>
                  <a:pt x="11056" y="21091"/>
                  <a:pt x="17086" y="21594"/>
                </a:cubicBezTo>
                <a:cubicBezTo>
                  <a:pt x="26819" y="22406"/>
                  <a:pt x="39923" y="25604"/>
                  <a:pt x="46178" y="18103"/>
                </a:cubicBezTo>
                <a:cubicBezTo>
                  <a:pt x="48673" y="15111"/>
                  <a:pt x="46810" y="8933"/>
                  <a:pt x="43618" y="6699"/>
                </a:cubicBezTo>
                <a:cubicBezTo>
                  <a:pt x="39240" y="3634"/>
                  <a:pt x="33369" y="2975"/>
                  <a:pt x="28025" y="2975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Google Shape;293;p48"/>
          <p:cNvSpPr txBox="1"/>
          <p:nvPr>
            <p:ph type="title"/>
          </p:nvPr>
        </p:nvSpPr>
        <p:spPr>
          <a:xfrm>
            <a:off x="4096264" y="4645774"/>
            <a:ext cx="1600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  <a:endParaRPr sz="2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48"/>
          <p:cNvSpPr txBox="1"/>
          <p:nvPr>
            <p:ph type="title"/>
          </p:nvPr>
        </p:nvSpPr>
        <p:spPr>
          <a:xfrm>
            <a:off x="139113" y="1461800"/>
            <a:ext cx="5476200" cy="2428200"/>
          </a:xfrm>
          <a:prstGeom prst="rect">
            <a:avLst/>
          </a:prstGeom>
          <a:solidFill>
            <a:srgbClr val="FFE599"/>
          </a:solidFill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44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store my data on a computer?</a:t>
            </a:r>
            <a:endParaRPr b="0" sz="4400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385650" y="1533650"/>
            <a:ext cx="5805300" cy="3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simple: one type of entity, all with the same attributes”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 model</a:t>
            </a:r>
            <a:endParaRPr b="1" sz="2000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contains many types of entities, connected by relationships”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hierarchy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“The world is a complex network of entities”</a:t>
            </a:r>
            <a:b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→ 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r>
              <a:rPr b="1" lang="en" sz="20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Google Shape;301;p49"/>
          <p:cNvSpPr txBox="1"/>
          <p:nvPr>
            <p:ph type="title"/>
          </p:nvPr>
        </p:nvSpPr>
        <p:spPr>
          <a:xfrm>
            <a:off x="292500" y="151900"/>
            <a:ext cx="8559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Q1: “How should I store my data on a computer?”</a:t>
            </a:r>
            <a:endParaRPr b="0"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2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Q2: “How do I think about the world?”</a:t>
            </a:r>
            <a:endParaRPr sz="2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225" y="4057950"/>
            <a:ext cx="1419576" cy="1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825" y="3278975"/>
            <a:ext cx="1105375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950" y="2567722"/>
            <a:ext cx="1682788" cy="8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125" y="1933769"/>
            <a:ext cx="4502175" cy="4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9"/>
          <p:cNvSpPr/>
          <p:nvPr/>
        </p:nvSpPr>
        <p:spPr>
          <a:xfrm>
            <a:off x="384025" y="1576788"/>
            <a:ext cx="5533200" cy="9834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/>
          <p:nvPr/>
        </p:nvSpPr>
        <p:spPr>
          <a:xfrm>
            <a:off x="385650" y="917625"/>
            <a:ext cx="8301300" cy="3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Example: log files; e.g., Apache web server (</a:t>
            </a:r>
            <a:r>
              <a:rPr lang="en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httpd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Helvetica Neue"/>
              <a:buChar char="○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Entities = requests from clients to server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50"/>
          <p:cNvSpPr txBox="1"/>
          <p:nvPr>
            <p:ph type="title"/>
          </p:nvPr>
        </p:nvSpPr>
        <p:spPr>
          <a:xfrm>
            <a:off x="292500" y="151900"/>
            <a:ext cx="8559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</a:pPr>
            <a:r>
              <a:rPr b="0" lang="en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 model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50"/>
          <p:cNvSpPr txBox="1"/>
          <p:nvPr>
            <p:ph idx="4294967295" type="body"/>
          </p:nvPr>
        </p:nvSpPr>
        <p:spPr>
          <a:xfrm>
            <a:off x="838200" y="1909948"/>
            <a:ext cx="8229600" cy="23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66.249.65.107 - - [08/Oct/2007:04:54:20 -0400] "GET /support.html HTTP/1.1" 200 11179 "-" "Mozilla/5.0 (compatible; Googlebot/2.1; +http://www.google.com/bot.html)"</a:t>
            </a:r>
            <a:endParaRPr sz="1400">
              <a:solidFill>
                <a:srgbClr val="999999"/>
              </a:solidFill>
            </a:endParaRPr>
          </a:p>
          <a:p>
            <a:pPr indent="-231140" lvl="0" marL="342900" marR="0" rtl="0" algn="l">
              <a:lnSpc>
                <a:spcPct val="11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352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111.111.111.111 - - [08/Oct/2007:11:17:55 -0400] "GET / HTTP/1.1" 200 10801 "http://www.google.com/search?q=</a:t>
            </a: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in+love+with+ada+lovelace+what+to+do</a:t>
            </a:r>
            <a:r>
              <a:rPr b="0" i="0" lang="en" sz="1400" u="none" cap="none" strike="no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&amp;ie=utf-8&amp;oe=utf-8&amp;aq=t&amp;rls=org.mozilla:en-US:official&amp;client=firefox-a" "Mozilla/5.0 (Windows; U; Windows NT 5.2; en-US; rv:1.8.1.7) Gecko/20070914 Firefox/2.0.0.7"</a:t>
            </a:r>
            <a:endParaRPr sz="1400">
              <a:solidFill>
                <a:srgbClr val="999999"/>
              </a:solidFill>
            </a:endParaRPr>
          </a:p>
          <a:p>
            <a:pPr indent="0" lvl="0" marL="111760" marR="0" rtl="0" algn="l">
              <a:lnSpc>
                <a:spcPct val="85227"/>
              </a:lnSpc>
              <a:spcBef>
                <a:spcPts val="352"/>
              </a:spcBef>
              <a:spcAft>
                <a:spcPts val="1600"/>
              </a:spcAft>
              <a:buClr>
                <a:schemeClr val="dk1"/>
              </a:buClr>
              <a:buSzPts val="176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0"/>
          <p:cNvSpPr/>
          <p:nvPr/>
        </p:nvSpPr>
        <p:spPr>
          <a:xfrm>
            <a:off x="368325" y="4224957"/>
            <a:ext cx="822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Another common format: CSV (“comma-separated vector”)</a:t>
            </a:r>
            <a:endParaRPr i="0" sz="20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